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al Bold" panose="020B0704020202020204" pitchFamily="34" charset="0"/>
      <p:regular r:id="rId22"/>
      <p:bold r:id="rId23"/>
    </p:embeddedFont>
    <p:embeddedFont>
      <p:font typeface="Calibri (MS)" panose="020B0604020202020204" charset="0"/>
      <p:regular r:id="rId24"/>
    </p:embeddedFont>
    <p:embeddedFont>
      <p:font typeface="Calibri (MS) Bold" panose="020B0604020202020204" charset="0"/>
      <p:regular r:id="rId25"/>
    </p:embeddedFont>
    <p:embeddedFont>
      <p:font typeface="Cambria Math" panose="02040503050406030204" pitchFamily="18" charset="0"/>
      <p:regular r:id="rId26"/>
    </p:embeddedFont>
    <p:embeddedFont>
      <p:font typeface="open sans" panose="020B0606030504020204" pitchFamily="34" charset="0"/>
      <p:regular r:id="rId27"/>
      <p:bold r:id="rId28"/>
      <p:italic r:id="rId29"/>
      <p:boldItalic r:id="rId30"/>
    </p:embeddedFont>
    <p:embeddedFont>
      <p:font typeface="open sans" panose="020B0606030504020204" pitchFamily="34" charset="0"/>
      <p:regular r:id="rId27"/>
      <p:bold r:id="rId28"/>
      <p:italic r:id="rId29"/>
      <p:boldItalic r:id="rId30"/>
    </p:embeddedFont>
    <p:embeddedFont>
      <p:font typeface="Times New Roman Bold"/>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143" autoAdjust="0"/>
  </p:normalViewPr>
  <p:slideViewPr>
    <p:cSldViewPr>
      <p:cViewPr varScale="1">
        <p:scale>
          <a:sx n="31" d="100"/>
          <a:sy n="31" d="100"/>
        </p:scale>
        <p:origin x="1042" y="3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D4E04-BA6A-4639-B54A-0A397CAA0712}" type="datetimeFigureOut">
              <a:rPr lang="en-IN" smtClean="0"/>
              <a:t>31-03-2025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1BCCC-823A-4CE7-ADEF-4913C124679E}" type="slidenum">
              <a:rPr lang="en-IN" smtClean="0"/>
              <a:t>‹#›</a:t>
            </a:fld>
            <a:endParaRPr lang="en-IN"/>
          </a:p>
        </p:txBody>
      </p:sp>
    </p:spTree>
    <p:extLst>
      <p:ext uri="{BB962C8B-B14F-4D97-AF65-F5344CB8AC3E}">
        <p14:creationId xmlns:p14="http://schemas.microsoft.com/office/powerpoint/2010/main" val="14816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3390/en1521800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i.org/10.1016/j.energy.2021.1206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estimation is essential and crucial to improve operation safety and service life of Li-ion batteries.</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Estimation SOC remains a challenge, leading to the replacement of traditional theory-based methods with data-driven approaches, enabled by increased battery data and AI advancements.</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this work, both theory-based methods and advanced approaches based on ML and DL were analized for State of Charge (SOC) estimation.</a:t>
            </a:r>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4</a:t>
            </a:fld>
            <a:endParaRPr lang="en-IN"/>
          </a:p>
        </p:txBody>
      </p:sp>
    </p:spTree>
    <p:extLst>
      <p:ext uri="{BB962C8B-B14F-4D97-AF65-F5344CB8AC3E}">
        <p14:creationId xmlns:p14="http://schemas.microsoft.com/office/powerpoint/2010/main" val="251748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b="0" dirty="0"/>
                  <a:t>LSTM </a:t>
                </a:r>
                <a:r>
                  <a:rPr lang="it-IT" b="0" dirty="0" err="1"/>
                  <a:t>method</a:t>
                </a:r>
                <a:r>
                  <a:rPr lang="it-IT" b="0" dirty="0"/>
                  <a:t> </a:t>
                </a:r>
                <a:r>
                  <a:rPr lang="it-IT" b="0" dirty="0" err="1"/>
                  <a:t>at</a:t>
                </a:r>
                <a:r>
                  <a:rPr lang="it-IT" b="0"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m:t>C</m:t>
                    </m:r>
                  </m:oMath>
                </a14:m>
                <a:r>
                  <a:rPr lang="en-US" b="0" dirty="0"/>
                  <a:t> is unsatisfactory</a:t>
                </a:r>
                <a:r>
                  <a:rPr lang="en-US" b="0" baseline="0" dirty="0"/>
                  <a:t> because of sharp increase of polarization when the battery works at low temperatures.</a:t>
                </a:r>
              </a:p>
              <a:p>
                <a:pPr marL="0" indent="0">
                  <a:buFont typeface="Arial" panose="020B0604020202020204" pitchFamily="34" charset="0"/>
                  <a:buNone/>
                </a:pPr>
                <a:endParaRPr lang="en-US" b="0" baseline="0" dirty="0"/>
              </a:p>
              <a:p>
                <a:pPr marL="171450" indent="-171450">
                  <a:buFont typeface="Arial" panose="020B0604020202020204" pitchFamily="34" charset="0"/>
                  <a:buChar char="•"/>
                </a:pPr>
                <a:r>
                  <a:rPr lang="en-US" b="0" baseline="0" dirty="0"/>
                  <a:t>The MAX is higher than </a:t>
                </a:r>
                <a14:m>
                  <m:oMath xmlns:m="http://schemas.openxmlformats.org/officeDocument/2006/math">
                    <m:r>
                      <a:rPr lang="it-IT" b="0" i="1" baseline="0" smtClean="0">
                        <a:latin typeface="Cambria Math" panose="02040503050406030204" pitchFamily="18" charset="0"/>
                      </a:rPr>
                      <m:t>10</m:t>
                    </m:r>
                    <m:r>
                      <m:rPr>
                        <m:nor/>
                      </m:rPr>
                      <a:rPr lang="it-IT" b="0" i="0" baseline="0" smtClean="0">
                        <a:latin typeface="Cambria Math" panose="02040503050406030204" pitchFamily="18" charset="0"/>
                      </a:rPr>
                      <m:t>%</m:t>
                    </m:r>
                  </m:oMath>
                </a14:m>
                <a:r>
                  <a:rPr lang="en-US" b="0" dirty="0"/>
                  <a:t> in most cases</a:t>
                </a:r>
                <a:r>
                  <a:rPr lang="en-US" b="0" baseline="0" dirty="0"/>
                  <a:t> indicating that the results are not stable and fluctuate dramatically.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Large estimation deviation emerges when SOC varies in the range of</a:t>
                </a:r>
                <a:r>
                  <a:rPr lang="en-US" b="0" baseline="0" dirty="0"/>
                  <a:t> 30% to 80%.</a:t>
                </a:r>
                <a:endParaRPr lang="en-US" b="0" dirty="0"/>
              </a:p>
              <a:p>
                <a:endParaRPr lang="en-IN"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b="0" dirty="0"/>
                  <a:t>LSTM </a:t>
                </a:r>
                <a:r>
                  <a:rPr lang="it-IT" b="0" dirty="0" err="1"/>
                  <a:t>method</a:t>
                </a:r>
                <a:r>
                  <a:rPr lang="it-IT" b="0" dirty="0"/>
                  <a:t> </a:t>
                </a:r>
                <a:r>
                  <a:rPr lang="it-IT" b="0" dirty="0" err="1"/>
                  <a:t>at</a:t>
                </a:r>
                <a:r>
                  <a:rPr lang="it-IT" b="0" dirty="0"/>
                  <a:t> </a:t>
                </a:r>
                <a:r>
                  <a:rPr lang="it-IT" b="0" i="0">
                    <a:latin typeface="Cambria Math" panose="02040503050406030204" pitchFamily="18" charset="0"/>
                  </a:rPr>
                  <a:t>−10</a:t>
                </a:r>
                <a:r>
                  <a:rPr lang="en-US" b="0" i="0">
                    <a:latin typeface="Cambria Math" panose="02040503050406030204" pitchFamily="18" charset="0"/>
                  </a:rPr>
                  <a:t>"</a:t>
                </a:r>
                <a:r>
                  <a:rPr lang="en-US" i="0">
                    <a:latin typeface="Cambria Math" panose="02040503050406030204" pitchFamily="18" charset="0"/>
                  </a:rPr>
                  <a:t>°</a:t>
                </a:r>
                <a:r>
                  <a:rPr lang="it-IT" i="0">
                    <a:latin typeface="Cambria Math" panose="02040503050406030204" pitchFamily="18" charset="0"/>
                  </a:rPr>
                  <a:t>C</a:t>
                </a:r>
                <a:r>
                  <a:rPr lang="en-IN" i="0"/>
                  <a:t>"</a:t>
                </a:r>
                <a:r>
                  <a:rPr lang="en-US" b="0" dirty="0"/>
                  <a:t> is unsatisfactory</a:t>
                </a:r>
                <a:r>
                  <a:rPr lang="en-US" b="0" baseline="0" dirty="0"/>
                  <a:t> because of sharp increase of polarization when the battery works at low temperatures.</a:t>
                </a:r>
              </a:p>
              <a:p>
                <a:pPr marL="0" indent="0">
                  <a:buFont typeface="Arial" panose="020B0604020202020204" pitchFamily="34" charset="0"/>
                  <a:buNone/>
                </a:pPr>
                <a:endParaRPr lang="en-US" b="0" baseline="0" dirty="0"/>
              </a:p>
              <a:p>
                <a:pPr marL="171450" indent="-171450">
                  <a:buFont typeface="Arial" panose="020B0604020202020204" pitchFamily="34" charset="0"/>
                  <a:buChar char="•"/>
                </a:pPr>
                <a:r>
                  <a:rPr lang="en-US" b="0" baseline="0" dirty="0"/>
                  <a:t>The MAX is higher than </a:t>
                </a:r>
                <a:r>
                  <a:rPr lang="it-IT" b="0" i="0" baseline="0">
                    <a:latin typeface="Cambria Math" panose="02040503050406030204" pitchFamily="18" charset="0"/>
                  </a:rPr>
                  <a:t>10"%</a:t>
                </a:r>
                <a:r>
                  <a:rPr lang="en-IN" b="0" i="0" baseline="0">
                    <a:latin typeface="Cambria Math" panose="02040503050406030204" pitchFamily="18" charset="0"/>
                  </a:rPr>
                  <a:t>"</a:t>
                </a:r>
                <a:r>
                  <a:rPr lang="en-US" b="0" dirty="0"/>
                  <a:t> in most cases</a:t>
                </a:r>
                <a:r>
                  <a:rPr lang="en-US" b="0" baseline="0" dirty="0"/>
                  <a:t> indicating that the results are not stable and fluctuate dramatically.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Large estimation deviation emerges when SOC varies in the range of</a:t>
                </a:r>
                <a:r>
                  <a:rPr lang="en-US" b="0" baseline="0" dirty="0"/>
                  <a:t> 30% to 80%.</a:t>
                </a:r>
                <a:endParaRPr lang="en-US" b="0" dirty="0"/>
              </a:p>
              <a:p>
                <a:endParaRPr lang="en-IN" dirty="0"/>
              </a:p>
            </p:txBody>
          </p:sp>
        </mc:Fallback>
      </mc:AlternateContent>
      <p:sp>
        <p:nvSpPr>
          <p:cNvPr id="4" name="Slide Number Placeholder 3"/>
          <p:cNvSpPr>
            <a:spLocks noGrp="1"/>
          </p:cNvSpPr>
          <p:nvPr>
            <p:ph type="sldNum" sz="quarter" idx="5"/>
          </p:nvPr>
        </p:nvSpPr>
        <p:spPr/>
        <p:txBody>
          <a:bodyPr/>
          <a:lstStyle/>
          <a:p>
            <a:fld id="{E901BCCC-823A-4CE7-ADEF-4913C124679E}" type="slidenum">
              <a:rPr lang="en-IN" smtClean="0"/>
              <a:t>16</a:t>
            </a:fld>
            <a:endParaRPr lang="en-IN"/>
          </a:p>
        </p:txBody>
      </p:sp>
    </p:spTree>
    <p:extLst>
      <p:ext uri="{BB962C8B-B14F-4D97-AF65-F5344CB8AC3E}">
        <p14:creationId xmlns:p14="http://schemas.microsoft.com/office/powerpoint/2010/main" val="25769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it-IT" b="0" dirty="0"/>
              <a:t>It can be found that the RMSE (%), MAX (%) and MAE (%) by the single-LSTM method are, respectivly, within 3.25%, 7.67% and 2.93% while ones by LSTM-AHIF are 0.635, 0.55% and 0.57% indicating that the proposed method highlights strong robustness against different battery types and superior estimation accuracy under dynamic time-varying temperature conditions.</a:t>
            </a:r>
          </a:p>
          <a:p>
            <a:pPr marL="0" indent="0">
              <a:buFont typeface="Arial" panose="020B0604020202020204" pitchFamily="34" charset="0"/>
              <a:buNone/>
            </a:pPr>
            <a:endParaRPr lang="it-IT" b="0" dirty="0"/>
          </a:p>
          <a:p>
            <a:pPr marL="0" indent="0">
              <a:buFont typeface="Arial" panose="020B0604020202020204" pitchFamily="34" charset="0"/>
              <a:buNone/>
            </a:pPr>
            <a:r>
              <a:rPr lang="it-IT" b="0" dirty="0"/>
              <a:t>Moreover, considering aged test data, i.e. batteries with SOH values equal to 87%, it is possible to conclude that single-LSTM cannot predict the SOC accurately when the battery is aged. The proposed method (LSTM-AHIF), instead, achieves quite low errors. Therefore, these results clearly manifest the effectiveness of the proposed method even in the aged batteries.</a:t>
            </a:r>
            <a:endParaRPr lang="en-US" b="0" dirty="0"/>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17</a:t>
            </a:fld>
            <a:endParaRPr lang="en-IN"/>
          </a:p>
        </p:txBody>
      </p:sp>
    </p:spTree>
    <p:extLst>
      <p:ext uri="{BB962C8B-B14F-4D97-AF65-F5344CB8AC3E}">
        <p14:creationId xmlns:p14="http://schemas.microsoft.com/office/powerpoint/2010/main" val="329970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5</a:t>
            </a:fld>
            <a:endParaRPr lang="en-IN"/>
          </a:p>
        </p:txBody>
      </p:sp>
    </p:spTree>
    <p:extLst>
      <p:ext uri="{BB962C8B-B14F-4D97-AF65-F5344CB8AC3E}">
        <p14:creationId xmlns:p14="http://schemas.microsoft.com/office/powerpoint/2010/main" val="149716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6</a:t>
            </a:fld>
            <a:endParaRPr lang="en-IN"/>
          </a:p>
        </p:txBody>
      </p:sp>
    </p:spTree>
    <p:extLst>
      <p:ext uri="{BB962C8B-B14F-4D97-AF65-F5344CB8AC3E}">
        <p14:creationId xmlns:p14="http://schemas.microsoft.com/office/powerpoint/2010/main" val="79488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r>
              <a:rPr lang="it-IT" dirty="0"/>
              <a:t>State of Charge Estimation for Electric Vehicle Battery Management Systems Using the Hybrid Recurrent Learning Approach with Explainable Artificial Intelligence: </a:t>
            </a:r>
            <a:r>
              <a:rPr lang="it-IT" dirty="0">
                <a:solidFill>
                  <a:srgbClr val="CC9900"/>
                </a:solidFill>
                <a:hlinkClick r:id="rId3">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a:t>Synthetic Stage of Charge Estimation for Lithium-ion Batteries Based on Long Short-Term Memory Network Modeling and Adaptive H-Infinity Filter: </a:t>
            </a:r>
            <a:r>
              <a:rPr lang="it-IT" dirty="0">
                <a:solidFill>
                  <a:srgbClr val="CC9900"/>
                </a:solidFill>
                <a:hlinkClick r:id="rId4">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8</a:t>
            </a:fld>
            <a:endParaRPr lang="en-IN"/>
          </a:p>
        </p:txBody>
      </p:sp>
    </p:spTree>
    <p:extLst>
      <p:ext uri="{BB962C8B-B14F-4D97-AF65-F5344CB8AC3E}">
        <p14:creationId xmlns:p14="http://schemas.microsoft.com/office/powerpoint/2010/main" val="382193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a:p>
                <a:endParaRPr lang="en-IN" dirty="0"/>
              </a:p>
            </p:txBody>
          </p:sp>
        </mc:Choice>
        <mc:Fallback xmlns="">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a:p>
                <a:endParaRPr lang="en-IN" dirty="0"/>
              </a:p>
            </p:txBody>
          </p:sp>
        </mc:Fallback>
      </mc:AlternateContent>
      <p:sp>
        <p:nvSpPr>
          <p:cNvPr id="4" name="Slide Number Placeholder 3"/>
          <p:cNvSpPr>
            <a:spLocks noGrp="1"/>
          </p:cNvSpPr>
          <p:nvPr>
            <p:ph type="sldNum" sz="quarter" idx="5"/>
          </p:nvPr>
        </p:nvSpPr>
        <p:spPr/>
        <p:txBody>
          <a:bodyPr/>
          <a:lstStyle/>
          <a:p>
            <a:fld id="{E901BCCC-823A-4CE7-ADEF-4913C124679E}" type="slidenum">
              <a:rPr lang="en-IN" smtClean="0"/>
              <a:t>9</a:t>
            </a:fld>
            <a:endParaRPr lang="en-IN"/>
          </a:p>
        </p:txBody>
      </p:sp>
    </p:spTree>
    <p:extLst>
      <p:ext uri="{BB962C8B-B14F-4D97-AF65-F5344CB8AC3E}">
        <p14:creationId xmlns:p14="http://schemas.microsoft.com/office/powerpoint/2010/main" val="278391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is used because of its unique ability to disingenuously recognize sequences over extended periods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is used for the extraction of features on the input data and merged then with the LSTMs.</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CNN-Bi-Directional LSTM</a:t>
            </a:r>
            <a:r>
              <a:rPr lang="it-IT" dirty="0"/>
              <a:t>: A Bi-Directional LSTM is a sequential computational framework that consists of 2 LSTM, one of which receives the input in forward time order and the other receives the input in backward time order. The other parts of architecture are the same of the previous.</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is used because of a less number of gates (than LSTM) and so for its less complexity (than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Hybrid CNN-GRU-LSTM</a:t>
            </a:r>
            <a:r>
              <a:rPr lang="it-IT" dirty="0"/>
              <a:t>: Hybrid model is important to include the prevention from long-term dependency of LSTM, the feature extraction of CNN and the less complexity of GRU.</a:t>
            </a:r>
          </a:p>
          <a:p>
            <a:pPr marL="171450" indent="-171450">
              <a:buFont typeface="Arial" panose="020B0604020202020204" pitchFamily="34" charset="0"/>
              <a:buChar char="•"/>
            </a:pPr>
            <a:endParaRPr lang="en-US" dirty="0"/>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10</a:t>
            </a:fld>
            <a:endParaRPr lang="en-IN"/>
          </a:p>
        </p:txBody>
      </p:sp>
    </p:spTree>
    <p:extLst>
      <p:ext uri="{BB962C8B-B14F-4D97-AF65-F5344CB8AC3E}">
        <p14:creationId xmlns:p14="http://schemas.microsoft.com/office/powerpoint/2010/main" val="345761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a:p>
            <a:endParaRPr lang="en-IN" dirty="0"/>
          </a:p>
        </p:txBody>
      </p:sp>
      <p:sp>
        <p:nvSpPr>
          <p:cNvPr id="4" name="Slide Number Placeholder 3"/>
          <p:cNvSpPr>
            <a:spLocks noGrp="1"/>
          </p:cNvSpPr>
          <p:nvPr>
            <p:ph type="sldNum" sz="quarter" idx="5"/>
          </p:nvPr>
        </p:nvSpPr>
        <p:spPr/>
        <p:txBody>
          <a:bodyPr/>
          <a:lstStyle/>
          <a:p>
            <a:fld id="{E901BCCC-823A-4CE7-ADEF-4913C124679E}" type="slidenum">
              <a:rPr lang="en-IN" smtClean="0"/>
              <a:t>12</a:t>
            </a:fld>
            <a:endParaRPr lang="en-IN"/>
          </a:p>
        </p:txBody>
      </p:sp>
    </p:spTree>
    <p:extLst>
      <p:ext uri="{BB962C8B-B14F-4D97-AF65-F5344CB8AC3E}">
        <p14:creationId xmlns:p14="http://schemas.microsoft.com/office/powerpoint/2010/main" val="185907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the </a:t>
                </a:r>
                <a:r>
                  <a:rPr lang="it-IT" dirty="0" err="1"/>
                  <a:t>dynamic</a:t>
                </a:r>
                <a:r>
                  <a:rPr lang="it-IT" dirty="0"/>
                  <a:t> data are </a:t>
                </a:r>
                <a:r>
                  <a:rPr lang="it-IT" dirty="0" err="1"/>
                  <a:t>acquired</a:t>
                </a:r>
                <a:endParaRPr lang="it-IT" dirty="0"/>
              </a:p>
              <a:p>
                <a:pPr marL="171450" indent="-171450">
                  <a:buFont typeface="Arial" panose="020B0604020202020204" pitchFamily="34" charset="0"/>
                  <a:buChar char="•"/>
                </a:pPr>
                <a:r>
                  <a:rPr lang="it-IT" b="1" dirty="0"/>
                  <a:t>Data Processing</a:t>
                </a:r>
                <a:r>
                  <a:rPr lang="it-IT" dirty="0"/>
                  <a:t>: the data are </a:t>
                </a:r>
                <a:r>
                  <a:rPr lang="it-IT" dirty="0" err="1"/>
                  <a:t>processed</a:t>
                </a:r>
                <a:r>
                  <a:rPr lang="it-IT" dirty="0"/>
                  <a:t> and </a:t>
                </a:r>
                <a:r>
                  <a:rPr lang="it-IT" dirty="0" err="1"/>
                  <a:t>divided</a:t>
                </a:r>
                <a:r>
                  <a:rPr lang="it-IT" dirty="0"/>
                  <a:t> </a:t>
                </a:r>
                <a:r>
                  <a:rPr lang="it-IT" dirty="0" err="1"/>
                  <a:t>into</a:t>
                </a:r>
                <a:r>
                  <a:rPr lang="it-IT" dirty="0"/>
                  <a:t> 2 </a:t>
                </a:r>
                <a:r>
                  <a:rPr lang="it-IT" dirty="0" err="1"/>
                  <a:t>categories</a:t>
                </a:r>
                <a:endParaRPr lang="it-IT" dirty="0"/>
              </a:p>
              <a:p>
                <a:pPr marL="171450" indent="-171450">
                  <a:buFont typeface="Arial" panose="020B0604020202020204" pitchFamily="34" charset="0"/>
                  <a:buChar char="•"/>
                </a:pPr>
                <a:r>
                  <a:rPr lang="it-IT" b="1" dirty="0"/>
                  <a:t>Model Training and Testing</a:t>
                </a:r>
                <a:r>
                  <a:rPr lang="it-IT" dirty="0"/>
                  <a:t>: LSTM </a:t>
                </a:r>
                <a:r>
                  <a:rPr lang="it-IT" dirty="0" err="1"/>
                  <a:t>is</a:t>
                </a:r>
                <a:r>
                  <a:rPr lang="it-IT" dirty="0"/>
                  <a:t> </a:t>
                </a:r>
                <a:r>
                  <a:rPr lang="it-IT" dirty="0" err="1"/>
                  <a:t>applied</a:t>
                </a:r>
                <a:r>
                  <a:rPr lang="it-IT" dirty="0"/>
                  <a:t> and </a:t>
                </a:r>
                <a:r>
                  <a:rPr lang="it-IT" dirty="0" err="1"/>
                  <a:t>then</a:t>
                </a:r>
                <a:r>
                  <a:rPr lang="it-IT" dirty="0"/>
                  <a:t> the </a:t>
                </a:r>
                <a:r>
                  <a:rPr lang="it-IT" dirty="0" err="1"/>
                  <a:t>trained</a:t>
                </a:r>
                <a:r>
                  <a:rPr lang="it-IT" dirty="0"/>
                  <a:t> model </a:t>
                </a:r>
                <a:r>
                  <a:rPr lang="it-IT" dirty="0" err="1"/>
                  <a:t>is</a:t>
                </a:r>
                <a:r>
                  <a:rPr lang="it-IT" dirty="0"/>
                  <a:t> </a:t>
                </a:r>
                <a:r>
                  <a:rPr lang="it-IT" dirty="0" err="1"/>
                  <a:t>applied</a:t>
                </a:r>
                <a:r>
                  <a:rPr lang="it-IT" dirty="0"/>
                  <a:t> to </a:t>
                </a:r>
                <a:r>
                  <a:rPr lang="it-IT" dirty="0" err="1"/>
                  <a:t>predict</a:t>
                </a:r>
                <a:r>
                  <a:rPr lang="it-IT" dirty="0"/>
                  <a:t> the rough SOC</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 </a:t>
                </a:r>
                <a:r>
                  <a:rPr lang="it-IT" dirty="0" err="1"/>
                  <a:t>Specifically</a:t>
                </a:r>
                <a:r>
                  <a:rPr lang="it-IT" dirty="0"/>
                  <a:t>, HIF </a:t>
                </a:r>
                <a:r>
                  <a:rPr lang="it-IT" dirty="0" err="1"/>
                  <a:t>is</a:t>
                </a:r>
                <a:r>
                  <a:rPr lang="it-IT" dirty="0"/>
                  <a:t> </a:t>
                </a:r>
                <a:r>
                  <a:rPr lang="it-IT" dirty="0" err="1"/>
                  <a:t>developed</a:t>
                </a:r>
                <a:r>
                  <a:rPr lang="it-IT" dirty="0"/>
                  <a:t> to </a:t>
                </a:r>
                <a:r>
                  <a:rPr lang="it-IT" dirty="0" err="1"/>
                  <a:t>cope</a:t>
                </a:r>
                <a:r>
                  <a:rPr lang="it-IT" dirty="0"/>
                  <a:t> with model </a:t>
                </a:r>
                <a:r>
                  <a:rPr lang="it-IT" dirty="0" err="1"/>
                  <a:t>uncertainty</a:t>
                </a:r>
                <a:r>
                  <a:rPr lang="it-IT" dirty="0"/>
                  <a:t> and </a:t>
                </a:r>
                <a:r>
                  <a:rPr lang="it-IT" dirty="0" err="1"/>
                  <a:t>externalo</a:t>
                </a:r>
                <a:r>
                  <a:rPr lang="it-IT" dirty="0"/>
                  <a:t> </a:t>
                </a:r>
                <a:r>
                  <a:rPr lang="it-IT" dirty="0" err="1"/>
                  <a:t>disturbance</a:t>
                </a:r>
                <a:r>
                  <a:rPr lang="it-IT" dirty="0"/>
                  <a:t> </a:t>
                </a:r>
                <a:r>
                  <a:rPr lang="it-IT" dirty="0" err="1"/>
                  <a:t>uncertainty</a:t>
                </a:r>
                <a:r>
                  <a:rPr lang="it-IT" dirty="0"/>
                  <a:t> of the system. </a:t>
                </a:r>
                <a:r>
                  <a:rPr lang="it-IT" dirty="0" err="1"/>
                  <a:t>However</a:t>
                </a:r>
                <a:r>
                  <a:rPr lang="it-IT" dirty="0"/>
                  <a:t>, in HIF </a:t>
                </a:r>
                <a:r>
                  <a:rPr lang="it-IT" dirty="0" err="1"/>
                  <a:t>algorithms</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process</a:t>
                </a:r>
                <a:r>
                  <a:rPr lang="it-IT" dirty="0"/>
                  <a:t> and </a:t>
                </a:r>
                <a:r>
                  <a:rPr lang="it-IT" dirty="0" err="1"/>
                  <a:t>measurement</a:t>
                </a:r>
                <a:r>
                  <a:rPr lang="it-IT" dirty="0"/>
                  <a:t> </a:t>
                </a:r>
                <a:r>
                  <a:rPr lang="it-IT" dirty="0" err="1"/>
                  <a:t>noise</a:t>
                </a:r>
                <a:r>
                  <a:rPr lang="it-IT" dirty="0"/>
                  <a:t> </a:t>
                </a:r>
                <a:r>
                  <a:rPr lang="it-IT" dirty="0" err="1"/>
                  <a:t>covariance</a:t>
                </a:r>
                <a:r>
                  <a:rPr lang="it-IT" dirty="0"/>
                  <a:t> are </a:t>
                </a:r>
                <a:r>
                  <a:rPr lang="it-IT" dirty="0" err="1"/>
                  <a:t>costant</a:t>
                </a:r>
                <a:r>
                  <a:rPr lang="it-IT" dirty="0"/>
                  <a:t>. </a:t>
                </a:r>
                <a:r>
                  <a:rPr lang="it-IT" dirty="0" err="1"/>
                  <a:t>During</a:t>
                </a:r>
                <a:r>
                  <a:rPr lang="it-IT" dirty="0"/>
                  <a:t> SOC </a:t>
                </a:r>
                <a:r>
                  <a:rPr lang="it-IT" dirty="0" err="1"/>
                  <a:t>estimation</a:t>
                </a:r>
                <a:r>
                  <a:rPr lang="it-IT" dirty="0"/>
                  <a:t>, the </a:t>
                </a:r>
                <a:r>
                  <a:rPr lang="it-IT" dirty="0" err="1"/>
                  <a:t>noise</a:t>
                </a:r>
                <a:r>
                  <a:rPr lang="it-IT" dirty="0"/>
                  <a:t> </a:t>
                </a:r>
                <a:r>
                  <a:rPr lang="it-IT" dirty="0" err="1"/>
                  <a:t>covariance</a:t>
                </a:r>
                <a:r>
                  <a:rPr lang="it-IT" dirty="0"/>
                  <a:t> </a:t>
                </a:r>
                <a:r>
                  <a:rPr lang="it-IT" dirty="0" err="1"/>
                  <a:t>may</a:t>
                </a:r>
                <a:r>
                  <a:rPr lang="it-IT" dirty="0"/>
                  <a:t> </a:t>
                </a:r>
                <a:r>
                  <a:rPr lang="it-IT" dirty="0" err="1"/>
                  <a:t>vary</a:t>
                </a:r>
                <a:r>
                  <a:rPr lang="it-IT" dirty="0"/>
                  <a:t> with </a:t>
                </a:r>
                <a:r>
                  <a:rPr lang="it-IT" dirty="0" err="1"/>
                  <a:t>battery</a:t>
                </a:r>
                <a:r>
                  <a:rPr lang="it-IT" dirty="0"/>
                  <a:t> </a:t>
                </a:r>
                <a:r>
                  <a:rPr lang="it-IT" dirty="0" err="1"/>
                  <a:t>internal</a:t>
                </a:r>
                <a:r>
                  <a:rPr lang="it-IT" dirty="0"/>
                  <a:t> and </a:t>
                </a:r>
                <a:r>
                  <a:rPr lang="it-IT" dirty="0" err="1"/>
                  <a:t>surrounding</a:t>
                </a:r>
                <a:r>
                  <a:rPr lang="it-IT" dirty="0"/>
                  <a:t> </a:t>
                </a:r>
                <a:r>
                  <a:rPr lang="it-IT" dirty="0" err="1"/>
                  <a:t>operation</a:t>
                </a:r>
                <a:r>
                  <a:rPr lang="it-IT" dirty="0"/>
                  <a:t> </a:t>
                </a:r>
                <a:r>
                  <a:rPr lang="it-IT" dirty="0" err="1"/>
                  <a:t>conditions</a:t>
                </a:r>
                <a:r>
                  <a:rPr lang="it-IT" dirty="0"/>
                  <a:t> </a:t>
                </a:r>
                <a:r>
                  <a:rPr lang="it-IT" dirty="0" err="1"/>
                  <a:t>instead</a:t>
                </a:r>
                <a:r>
                  <a:rPr lang="it-IT" dirty="0"/>
                  <a:t>. </a:t>
                </a:r>
                <a:r>
                  <a:rPr lang="it-IT" dirty="0" err="1"/>
                  <a:t>Thus</a:t>
                </a:r>
                <a:r>
                  <a:rPr lang="it-IT" dirty="0"/>
                  <a:t>, to </a:t>
                </a:r>
                <a:r>
                  <a:rPr lang="it-IT" dirty="0" err="1"/>
                  <a:t>improve</a:t>
                </a:r>
                <a:r>
                  <a:rPr lang="it-IT" dirty="0"/>
                  <a:t> the performance of LSTM network, AHIF </a:t>
                </a:r>
                <a:r>
                  <a:rPr lang="it-IT" dirty="0" err="1"/>
                  <a:t>is</a:t>
                </a:r>
                <a:r>
                  <a:rPr lang="it-IT" dirty="0"/>
                  <a:t> </a:t>
                </a:r>
                <a:r>
                  <a:rPr lang="it-IT" dirty="0" err="1"/>
                  <a:t>employed</a:t>
                </a:r>
                <a:r>
                  <a:rPr lang="it-IT" dirty="0"/>
                  <a:t> thanks to </a:t>
                </a:r>
                <a:r>
                  <a:rPr lang="it-IT" dirty="0" err="1"/>
                  <a:t>its</a:t>
                </a:r>
                <a:r>
                  <a:rPr lang="it-IT" dirty="0"/>
                  <a:t> </a:t>
                </a:r>
                <a:r>
                  <a:rPr lang="it-IT" dirty="0" err="1"/>
                  <a:t>noise</a:t>
                </a:r>
                <a:r>
                  <a:rPr lang="it-IT" dirty="0"/>
                  <a:t> </a:t>
                </a:r>
                <a:r>
                  <a:rPr lang="it-IT" dirty="0" err="1"/>
                  <a:t>covariance</a:t>
                </a:r>
                <a:r>
                  <a:rPr lang="it-IT" dirty="0"/>
                  <a:t> </a:t>
                </a:r>
                <a:r>
                  <a:rPr lang="it-IT" dirty="0" err="1"/>
                  <a:t>that</a:t>
                </a:r>
                <a:r>
                  <a:rPr lang="it-IT" dirty="0"/>
                  <a:t> </a:t>
                </a:r>
                <a:r>
                  <a:rPr lang="it-IT" dirty="0" err="1"/>
                  <a:t>change</a:t>
                </a:r>
                <a:r>
                  <a:rPr lang="it-IT" dirty="0"/>
                  <a:t> </a:t>
                </a:r>
                <a:r>
                  <a:rPr lang="it-IT" dirty="0" err="1"/>
                  <a:t>dynamically</a:t>
                </a:r>
                <a:r>
                  <a:rPr lang="it-IT" dirty="0"/>
                  <a:t>. The recursive </a:t>
                </a:r>
                <a:r>
                  <a:rPr lang="it-IT" dirty="0" err="1"/>
                  <a:t>calculation</a:t>
                </a:r>
                <a:r>
                  <a:rPr lang="it-IT" dirty="0"/>
                  <a:t> procedure of AHIF </a:t>
                </a:r>
                <a:r>
                  <a:rPr lang="it-IT" dirty="0" err="1"/>
                  <a:t>is</a:t>
                </a:r>
                <a:r>
                  <a:rPr lang="it-IT" dirty="0"/>
                  <a:t> </a:t>
                </a:r>
                <a:r>
                  <a:rPr lang="it-IT" dirty="0" err="1"/>
                  <a:t>detailed</a:t>
                </a:r>
                <a:r>
                  <a:rPr lang="it-IT" dirty="0"/>
                  <a:t> </a:t>
                </a:r>
                <a:r>
                  <a:rPr lang="it-IT" dirty="0" err="1"/>
                  <a:t>as</a:t>
                </a:r>
                <a:r>
                  <a:rPr lang="it-IT" dirty="0"/>
                  <a:t> follows:</a:t>
                </a:r>
              </a:p>
              <a:p>
                <a:pPr marL="685800" lvl="1" indent="-228600">
                  <a:buFont typeface="+mj-lt"/>
                  <a:buAutoNum type="arabicPeriod"/>
                </a:pPr>
                <a:r>
                  <a:rPr lang="it-IT" dirty="0" err="1"/>
                  <a:t>Initialization</a:t>
                </a:r>
                <a:r>
                  <a:rPr lang="it-IT" dirty="0"/>
                  <a:t>: set the </a:t>
                </a:r>
                <a:r>
                  <a:rPr lang="it-IT" dirty="0" err="1"/>
                  <a:t>initial</a:t>
                </a:r>
                <a:r>
                  <a:rPr lang="it-IT" dirty="0"/>
                  <a:t> </a:t>
                </a:r>
                <a:r>
                  <a:rPr lang="it-IT" dirty="0" err="1"/>
                  <a:t>value</a:t>
                </a:r>
                <a:r>
                  <a:rPr lang="it-IT" dirty="0"/>
                  <a:t> (of state </a:t>
                </a:r>
                <a:r>
                  <a:rPr lang="it-IT" dirty="0" err="1"/>
                  <a:t>variable</a:t>
                </a:r>
                <a:r>
                  <a:rPr lang="it-IT" dirty="0"/>
                  <a:t>, of the system </a:t>
                </a:r>
                <a:r>
                  <a:rPr lang="it-IT" dirty="0" err="1"/>
                  <a:t>noise</a:t>
                </a:r>
                <a:r>
                  <a:rPr lang="it-IT" dirty="0"/>
                  <a:t> </a:t>
                </a:r>
                <a:r>
                  <a:rPr lang="it-IT" dirty="0" err="1"/>
                  <a:t>covariance</a:t>
                </a:r>
                <a:r>
                  <a:rPr lang="it-IT" dirty="0"/>
                  <a:t> and of the </a:t>
                </a:r>
                <a:r>
                  <a:rPr lang="it-IT" dirty="0" err="1"/>
                  <a:t>measurement</a:t>
                </a:r>
                <a:r>
                  <a:rPr lang="it-IT" dirty="0"/>
                  <a:t> </a:t>
                </a:r>
                <a:r>
                  <a:rPr lang="it-IT" dirty="0" err="1"/>
                  <a:t>noise</a:t>
                </a:r>
                <a:r>
                  <a:rPr lang="it-IT" dirty="0"/>
                  <a:t> </a:t>
                </a:r>
                <a:r>
                  <a:rPr lang="it-IT" dirty="0" err="1"/>
                  <a:t>covariance</a:t>
                </a:r>
                <a:r>
                  <a:rPr lang="it-IT" dirty="0"/>
                  <a:t>) and </a:t>
                </a:r>
                <a:r>
                  <a:rPr lang="it-IT" dirty="0" err="1"/>
                  <a:t>calculate</a:t>
                </a:r>
                <a:r>
                  <a:rPr lang="it-IT" dirty="0"/>
                  <a:t> the </a:t>
                </a:r>
                <a:r>
                  <a:rPr lang="it-IT" dirty="0" err="1"/>
                  <a:t>initial</a:t>
                </a:r>
                <a:r>
                  <a:rPr lang="it-IT" dirty="0"/>
                  <a:t> </a:t>
                </a:r>
                <a:r>
                  <a:rPr lang="it-IT" dirty="0" err="1"/>
                  <a:t>mean</a:t>
                </a:r>
                <a:r>
                  <a:rPr lang="it-IT" dirty="0"/>
                  <a:t> and </a:t>
                </a:r>
                <a:r>
                  <a:rPr lang="it-IT" dirty="0" err="1"/>
                  <a:t>covariance</a:t>
                </a:r>
                <a:r>
                  <a:rPr lang="it-IT" dirty="0"/>
                  <a:t>.</a:t>
                </a:r>
              </a:p>
              <a:p>
                <a:pPr marL="685800" lvl="1" indent="-228600">
                  <a:buFont typeface="+mj-lt"/>
                  <a:buAutoNum type="arabicPeriod"/>
                </a:pPr>
                <a:r>
                  <a:rPr lang="it-IT" dirty="0"/>
                  <a:t>Time update: </a:t>
                </a:r>
                <a:r>
                  <a:rPr lang="it-IT" dirty="0" err="1"/>
                  <a:t>calculate</a:t>
                </a:r>
                <a:r>
                  <a:rPr lang="it-IT" dirty="0"/>
                  <a:t> the </a:t>
                </a:r>
                <a:r>
                  <a:rPr lang="it-IT" dirty="0" err="1"/>
                  <a:t>prior</a:t>
                </a:r>
                <a:r>
                  <a:rPr lang="it-IT" dirty="0"/>
                  <a:t> estimate of state, </a:t>
                </a:r>
                <a:r>
                  <a:rPr lang="it-IT" dirty="0" err="1"/>
                  <a:t>calculate</a:t>
                </a:r>
                <a:r>
                  <a:rPr lang="it-IT" dirty="0"/>
                  <a:t> the </a:t>
                </a:r>
                <a:r>
                  <a:rPr lang="it-IT" dirty="0" err="1"/>
                  <a:t>prior</a:t>
                </a:r>
                <a:r>
                  <a:rPr lang="it-IT" dirty="0"/>
                  <a:t> estimate of </a:t>
                </a:r>
                <a:r>
                  <a:rPr lang="it-IT" dirty="0" err="1"/>
                  <a:t>error</a:t>
                </a:r>
                <a:r>
                  <a:rPr lang="it-IT" dirty="0"/>
                  <a:t> </a:t>
                </a:r>
                <a:r>
                  <a:rPr lang="it-IT" dirty="0" err="1"/>
                  <a:t>covariance</a:t>
                </a:r>
                <a:r>
                  <a:rPr lang="it-IT" dirty="0"/>
                  <a:t>, </a:t>
                </a:r>
                <a:r>
                  <a:rPr lang="it-IT" dirty="0" err="1"/>
                  <a:t>calculate</a:t>
                </a:r>
                <a:r>
                  <a:rPr lang="it-IT" dirty="0"/>
                  <a:t> the </a:t>
                </a:r>
                <a:r>
                  <a:rPr lang="it-IT" dirty="0" err="1"/>
                  <a:t>symmetric</a:t>
                </a:r>
                <a:r>
                  <a:rPr lang="it-IT" dirty="0"/>
                  <a:t> positive definite </a:t>
                </a:r>
                <a:r>
                  <a:rPr lang="it-IT" dirty="0" err="1"/>
                  <a:t>matrix</a:t>
                </a:r>
                <a:r>
                  <a:rPr lang="it-IT" dirty="0"/>
                  <a:t> update.</a:t>
                </a:r>
              </a:p>
              <a:p>
                <a:pPr marL="685800" lvl="1" indent="-228600">
                  <a:buFont typeface="+mj-lt"/>
                  <a:buAutoNum type="arabicPeriod"/>
                </a:pPr>
                <a:r>
                  <a:rPr lang="it-IT" dirty="0" err="1"/>
                  <a:t>Measurement</a:t>
                </a:r>
                <a:r>
                  <a:rPr lang="it-IT" dirty="0"/>
                  <a:t> update: </a:t>
                </a:r>
                <a:r>
                  <a:rPr lang="it-IT" dirty="0" err="1"/>
                  <a:t>condition</a:t>
                </a:r>
                <a:r>
                  <a:rPr lang="it-IT" dirty="0"/>
                  <a:t> </a:t>
                </a:r>
                <a:r>
                  <a:rPr lang="it-IT" dirty="0" err="1"/>
                  <a:t>judgement</a:t>
                </a:r>
                <a:r>
                  <a:rPr lang="it-IT" dirty="0"/>
                  <a:t>, </a:t>
                </a:r>
                <a:r>
                  <a:rPr lang="it-IT" dirty="0" err="1"/>
                  <a:t>innovation</a:t>
                </a:r>
                <a:r>
                  <a:rPr lang="it-IT" dirty="0"/>
                  <a:t> update, </a:t>
                </a:r>
                <a:r>
                  <a:rPr lang="it-IT" dirty="0" err="1"/>
                  <a:t>adaptive</a:t>
                </a:r>
                <a:r>
                  <a:rPr lang="it-IT" dirty="0"/>
                  <a:t> </a:t>
                </a:r>
                <a:r>
                  <a:rPr lang="it-IT" dirty="0" err="1"/>
                  <a:t>estimation</a:t>
                </a:r>
                <a:r>
                  <a:rPr lang="it-IT" dirty="0"/>
                  <a:t> of </a:t>
                </a:r>
                <a:r>
                  <a:rPr lang="it-IT" dirty="0" err="1"/>
                  <a:t>measurement</a:t>
                </a:r>
                <a:r>
                  <a:rPr lang="it-IT" dirty="0"/>
                  <a:t> </a:t>
                </a:r>
                <a:r>
                  <a:rPr lang="it-IT" dirty="0" err="1"/>
                  <a:t>noise</a:t>
                </a:r>
                <a:r>
                  <a:rPr lang="it-IT" dirty="0"/>
                  <a:t> </a:t>
                </a:r>
                <a:r>
                  <a:rPr lang="it-IT" dirty="0" err="1"/>
                  <a:t>matrix</a:t>
                </a:r>
                <a:r>
                  <a:rPr lang="it-IT" dirty="0"/>
                  <a:t> </a:t>
                </a:r>
                <a:r>
                  <a:rPr lang="it-IT" dirty="0" err="1"/>
                  <a:t>calculation</a:t>
                </a:r>
                <a:r>
                  <a:rPr lang="it-IT" dirty="0"/>
                  <a:t>, gain </a:t>
                </a:r>
                <a:r>
                  <a:rPr lang="it-IT" dirty="0" err="1"/>
                  <a:t>matrix</a:t>
                </a:r>
                <a:r>
                  <a:rPr lang="it-IT" dirty="0"/>
                  <a:t> update, </a:t>
                </a:r>
                <a:r>
                  <a:rPr lang="it-IT" dirty="0" err="1"/>
                  <a:t>adaptive</a:t>
                </a:r>
                <a:r>
                  <a:rPr lang="it-IT" dirty="0"/>
                  <a:t> </a:t>
                </a:r>
                <a:r>
                  <a:rPr lang="it-IT" dirty="0" err="1"/>
                  <a:t>estimation</a:t>
                </a:r>
                <a:r>
                  <a:rPr lang="it-IT" dirty="0"/>
                  <a:t> of system </a:t>
                </a:r>
                <a:r>
                  <a:rPr lang="it-IT" dirty="0" err="1"/>
                  <a:t>noise</a:t>
                </a:r>
                <a:r>
                  <a:rPr lang="it-IT" dirty="0"/>
                  <a:t> </a:t>
                </a:r>
                <a:r>
                  <a:rPr lang="it-IT" dirty="0" err="1"/>
                  <a:t>matrix</a:t>
                </a:r>
                <a:r>
                  <a:rPr lang="it-IT" dirty="0"/>
                  <a:t> </a:t>
                </a:r>
                <a:r>
                  <a:rPr lang="it-IT" dirty="0" err="1"/>
                  <a:t>calculation</a:t>
                </a:r>
                <a:r>
                  <a:rPr lang="it-IT" dirty="0"/>
                  <a:t>, </a:t>
                </a:r>
                <a:r>
                  <a:rPr lang="it-IT" dirty="0" err="1"/>
                  <a:t>measurement</a:t>
                </a:r>
                <a:r>
                  <a:rPr lang="it-IT" dirty="0"/>
                  <a:t> update of state estimate and </a:t>
                </a:r>
                <a:r>
                  <a:rPr lang="it-IT" dirty="0" err="1"/>
                  <a:t>measurement</a:t>
                </a:r>
                <a:r>
                  <a:rPr lang="it-IT" dirty="0"/>
                  <a:t> update of </a:t>
                </a:r>
                <a:r>
                  <a:rPr lang="it-IT" dirty="0" err="1"/>
                  <a:t>error</a:t>
                </a:r>
                <a:r>
                  <a:rPr lang="it-IT" dirty="0"/>
                  <a:t> </a:t>
                </a:r>
                <a:r>
                  <a:rPr lang="it-IT" dirty="0" err="1"/>
                  <a:t>covariance</a:t>
                </a:r>
                <a:r>
                  <a:rPr lang="it-IT" dirty="0"/>
                  <a:t>.</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=2.667</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5</m:t>
                          </m:r>
                        </m:sup>
                      </m:sSup>
                      <m:r>
                        <a:rPr lang="it-IT" b="0" i="1" smtClean="0">
                          <a:latin typeface="Cambria Math" panose="02040503050406030204" pitchFamily="18" charset="0"/>
                          <a:ea typeface="Cambria Math" panose="02040503050406030204" pitchFamily="18" charset="0"/>
                        </a:rPr>
                        <m:t>−4.258×</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−7</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4</m:t>
                          </m:r>
                        </m:sup>
                      </m:sSup>
                      <m:r>
                        <a:rPr lang="it-IT" b="0" i="1" smtClean="0">
                          <a:latin typeface="Cambria Math" panose="02040503050406030204" pitchFamily="18" charset="0"/>
                          <a:ea typeface="Cambria Math" panose="02040503050406030204" pitchFamily="18" charset="0"/>
                        </a:rPr>
                        <m:t>+2.555×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−5</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−0.00094</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+0.03448</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+3.34011</m:t>
                      </m:r>
                    </m:oMath>
                  </m:oMathPara>
                </a14:m>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 </a:t>
                </a:r>
                <a:r>
                  <a:rPr lang="it-IT" dirty="0" err="1"/>
                  <a:t>Specifically</a:t>
                </a:r>
                <a:r>
                  <a:rPr lang="it-IT" dirty="0"/>
                  <a:t>, the maximum </a:t>
                </a:r>
                <a:r>
                  <a:rPr lang="it-IT" dirty="0" err="1"/>
                  <a:t>discharge</a:t>
                </a:r>
                <a:r>
                  <a:rPr lang="it-IT" dirty="0"/>
                  <a:t> </a:t>
                </a:r>
                <a:r>
                  <a:rPr lang="it-IT" dirty="0" err="1"/>
                  <a:t>capacity</a:t>
                </a:r>
                <a:r>
                  <a:rPr lang="it-IT" dirty="0"/>
                  <a:t> </a:t>
                </a:r>
                <a:r>
                  <a:rPr lang="it-IT" dirty="0" err="1"/>
                  <a:t>at</a:t>
                </a:r>
                <a:r>
                  <a:rPr lang="it-IT" dirty="0"/>
                  <a:t> </a:t>
                </a:r>
                <a:r>
                  <a:rPr lang="it-IT" dirty="0" err="1"/>
                  <a:t>different</a:t>
                </a:r>
                <a:r>
                  <a:rPr lang="it-IT" dirty="0"/>
                  <a:t> temperature </a:t>
                </a:r>
                <a:r>
                  <a:rPr lang="it-IT" dirty="0" err="1"/>
                  <a:t>is</a:t>
                </a:r>
                <a:r>
                  <a:rPr lang="it-IT" dirty="0"/>
                  <a:t> </a:t>
                </a:r>
                <a:r>
                  <a:rPr lang="it-IT" dirty="0" err="1"/>
                  <a:t>obtained</a:t>
                </a:r>
                <a:r>
                  <a:rPr lang="it-IT" dirty="0"/>
                  <a:t> by the </a:t>
                </a:r>
                <a:r>
                  <a:rPr lang="it-IT" dirty="0" err="1"/>
                  <a:t>calibration</a:t>
                </a:r>
                <a:r>
                  <a:rPr lang="it-IT" dirty="0"/>
                  <a:t> test.</a:t>
                </a:r>
              </a:p>
              <a:p>
                <a:pPr marL="0" indent="0">
                  <a:buFont typeface="Arial" panose="020B0604020202020204" pitchFamily="34" charset="0"/>
                  <a:buNone/>
                </a:pPr>
                <a:r>
                  <a:rPr lang="it-IT" dirty="0"/>
                  <a:t>For </a:t>
                </a:r>
                <a:r>
                  <a:rPr lang="it-IT" dirty="0" err="1"/>
                  <a:t>easier</a:t>
                </a:r>
                <a:r>
                  <a:rPr lang="it-IT" dirty="0"/>
                  <a:t> </a:t>
                </a:r>
                <a:r>
                  <a:rPr lang="it-IT" dirty="0" err="1"/>
                  <a:t>calculation</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capacity</a:t>
                </a:r>
                <a:r>
                  <a:rPr lang="it-IT" dirty="0"/>
                  <a:t> of the </a:t>
                </a:r>
                <a:r>
                  <a:rPr lang="it-IT" dirty="0" err="1"/>
                  <a:t>aged</a:t>
                </a:r>
                <a:r>
                  <a:rPr lang="it-IT" dirty="0"/>
                  <a:t> </a:t>
                </a:r>
                <a:r>
                  <a:rPr lang="it-IT" dirty="0" err="1"/>
                  <a:t>battery</a:t>
                </a:r>
                <a:r>
                  <a:rPr lang="it-IT" dirty="0"/>
                  <a:t> </a:t>
                </a:r>
                <a:r>
                  <a:rPr lang="it-IT" dirty="0" err="1"/>
                  <a:t>is</a:t>
                </a:r>
                <a:r>
                  <a:rPr lang="it-IT" dirty="0"/>
                  <a:t> </a:t>
                </a:r>
                <a:r>
                  <a:rPr lang="it-IT" dirty="0" err="1"/>
                  <a:t>known</a:t>
                </a:r>
                <a:r>
                  <a:rPr lang="it-IT" dirty="0"/>
                  <a:t> in </a:t>
                </a:r>
                <a:r>
                  <a:rPr lang="it-IT" dirty="0" err="1"/>
                  <a:t>advance</a:t>
                </a:r>
                <a:r>
                  <a:rPr lang="it-IT" dirty="0"/>
                  <a:t> due to the </a:t>
                </a:r>
                <a:r>
                  <a:rPr lang="it-IT" dirty="0" err="1"/>
                  <a:t>enabling</a:t>
                </a:r>
                <a:r>
                  <a:rPr lang="it-IT" dirty="0"/>
                  <a:t> SOH </a:t>
                </a:r>
                <a:r>
                  <a:rPr lang="it-IT" dirty="0" err="1"/>
                  <a:t>prediction</a:t>
                </a:r>
                <a:r>
                  <a:rPr lang="it-IT" dirty="0"/>
                  <a:t> techniques.</a:t>
                </a:r>
              </a:p>
              <a:p>
                <a:pPr marL="171450" indent="-171450">
                  <a:buFont typeface="Arial" panose="020B0604020202020204" pitchFamily="34" charset="0"/>
                  <a:buChar char="•"/>
                </a:pPr>
                <a:endParaRPr lang="en-US" dirty="0"/>
              </a:p>
              <a:p>
                <a:endParaRPr lang="en-IN" dirty="0"/>
              </a:p>
            </p:txBody>
          </p:sp>
        </mc:Choice>
        <mc:Fallback xmlns="">
          <p:sp>
            <p:nvSpPr>
              <p:cNvPr id="3" name="Notes Placeholder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the </a:t>
                </a:r>
                <a:r>
                  <a:rPr lang="it-IT" dirty="0" err="1"/>
                  <a:t>dynamic</a:t>
                </a:r>
                <a:r>
                  <a:rPr lang="it-IT" dirty="0"/>
                  <a:t> data are </a:t>
                </a:r>
                <a:r>
                  <a:rPr lang="it-IT" dirty="0" err="1"/>
                  <a:t>acquired</a:t>
                </a:r>
                <a:endParaRPr lang="it-IT" dirty="0"/>
              </a:p>
              <a:p>
                <a:pPr marL="171450" indent="-171450">
                  <a:buFont typeface="Arial" panose="020B0604020202020204" pitchFamily="34" charset="0"/>
                  <a:buChar char="•"/>
                </a:pPr>
                <a:r>
                  <a:rPr lang="it-IT" b="1" dirty="0"/>
                  <a:t>Data Processing</a:t>
                </a:r>
                <a:r>
                  <a:rPr lang="it-IT" dirty="0"/>
                  <a:t>: the data are </a:t>
                </a:r>
                <a:r>
                  <a:rPr lang="it-IT" dirty="0" err="1"/>
                  <a:t>processed</a:t>
                </a:r>
                <a:r>
                  <a:rPr lang="it-IT" dirty="0"/>
                  <a:t> and </a:t>
                </a:r>
                <a:r>
                  <a:rPr lang="it-IT" dirty="0" err="1"/>
                  <a:t>divided</a:t>
                </a:r>
                <a:r>
                  <a:rPr lang="it-IT" dirty="0"/>
                  <a:t> </a:t>
                </a:r>
                <a:r>
                  <a:rPr lang="it-IT" dirty="0" err="1"/>
                  <a:t>into</a:t>
                </a:r>
                <a:r>
                  <a:rPr lang="it-IT" dirty="0"/>
                  <a:t> 2 </a:t>
                </a:r>
                <a:r>
                  <a:rPr lang="it-IT" dirty="0" err="1"/>
                  <a:t>categories</a:t>
                </a:r>
                <a:endParaRPr lang="it-IT" dirty="0"/>
              </a:p>
              <a:p>
                <a:pPr marL="171450" indent="-171450">
                  <a:buFont typeface="Arial" panose="020B0604020202020204" pitchFamily="34" charset="0"/>
                  <a:buChar char="•"/>
                </a:pPr>
                <a:r>
                  <a:rPr lang="it-IT" b="1" dirty="0"/>
                  <a:t>Model Training and Testing</a:t>
                </a:r>
                <a:r>
                  <a:rPr lang="it-IT" dirty="0"/>
                  <a:t>: LSTM </a:t>
                </a:r>
                <a:r>
                  <a:rPr lang="it-IT" dirty="0" err="1"/>
                  <a:t>is</a:t>
                </a:r>
                <a:r>
                  <a:rPr lang="it-IT" dirty="0"/>
                  <a:t> </a:t>
                </a:r>
                <a:r>
                  <a:rPr lang="it-IT" dirty="0" err="1"/>
                  <a:t>applied</a:t>
                </a:r>
                <a:r>
                  <a:rPr lang="it-IT" dirty="0"/>
                  <a:t> and </a:t>
                </a:r>
                <a:r>
                  <a:rPr lang="it-IT" dirty="0" err="1"/>
                  <a:t>then</a:t>
                </a:r>
                <a:r>
                  <a:rPr lang="it-IT" dirty="0"/>
                  <a:t> the </a:t>
                </a:r>
                <a:r>
                  <a:rPr lang="it-IT" dirty="0" err="1"/>
                  <a:t>trained</a:t>
                </a:r>
                <a:r>
                  <a:rPr lang="it-IT" dirty="0"/>
                  <a:t> model </a:t>
                </a:r>
                <a:r>
                  <a:rPr lang="it-IT" dirty="0" err="1"/>
                  <a:t>is</a:t>
                </a:r>
                <a:r>
                  <a:rPr lang="it-IT" dirty="0"/>
                  <a:t> </a:t>
                </a:r>
                <a:r>
                  <a:rPr lang="it-IT" dirty="0" err="1"/>
                  <a:t>applied</a:t>
                </a:r>
                <a:r>
                  <a:rPr lang="it-IT" dirty="0"/>
                  <a:t> to </a:t>
                </a:r>
                <a:r>
                  <a:rPr lang="it-IT" dirty="0" err="1"/>
                  <a:t>predict</a:t>
                </a:r>
                <a:r>
                  <a:rPr lang="it-IT" dirty="0"/>
                  <a:t> the rough SOC</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 </a:t>
                </a:r>
                <a:r>
                  <a:rPr lang="it-IT" dirty="0" err="1"/>
                  <a:t>Specifically</a:t>
                </a:r>
                <a:r>
                  <a:rPr lang="it-IT" dirty="0"/>
                  <a:t>, HIF </a:t>
                </a:r>
                <a:r>
                  <a:rPr lang="it-IT" dirty="0" err="1"/>
                  <a:t>is</a:t>
                </a:r>
                <a:r>
                  <a:rPr lang="it-IT" dirty="0"/>
                  <a:t> </a:t>
                </a:r>
                <a:r>
                  <a:rPr lang="it-IT" dirty="0" err="1"/>
                  <a:t>developed</a:t>
                </a:r>
                <a:r>
                  <a:rPr lang="it-IT" dirty="0"/>
                  <a:t> to </a:t>
                </a:r>
                <a:r>
                  <a:rPr lang="it-IT" dirty="0" err="1"/>
                  <a:t>cope</a:t>
                </a:r>
                <a:r>
                  <a:rPr lang="it-IT" dirty="0"/>
                  <a:t> with model </a:t>
                </a:r>
                <a:r>
                  <a:rPr lang="it-IT" dirty="0" err="1"/>
                  <a:t>uncertainty</a:t>
                </a:r>
                <a:r>
                  <a:rPr lang="it-IT" dirty="0"/>
                  <a:t> and </a:t>
                </a:r>
                <a:r>
                  <a:rPr lang="it-IT" dirty="0" err="1"/>
                  <a:t>externalo</a:t>
                </a:r>
                <a:r>
                  <a:rPr lang="it-IT" dirty="0"/>
                  <a:t> </a:t>
                </a:r>
                <a:r>
                  <a:rPr lang="it-IT" dirty="0" err="1"/>
                  <a:t>disturbance</a:t>
                </a:r>
                <a:r>
                  <a:rPr lang="it-IT" dirty="0"/>
                  <a:t> </a:t>
                </a:r>
                <a:r>
                  <a:rPr lang="it-IT" dirty="0" err="1"/>
                  <a:t>uncertainty</a:t>
                </a:r>
                <a:r>
                  <a:rPr lang="it-IT" dirty="0"/>
                  <a:t> of the system. </a:t>
                </a:r>
                <a:r>
                  <a:rPr lang="it-IT" dirty="0" err="1"/>
                  <a:t>However</a:t>
                </a:r>
                <a:r>
                  <a:rPr lang="it-IT" dirty="0"/>
                  <a:t>, in HIF </a:t>
                </a:r>
                <a:r>
                  <a:rPr lang="it-IT" dirty="0" err="1"/>
                  <a:t>algorithms</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process</a:t>
                </a:r>
                <a:r>
                  <a:rPr lang="it-IT" dirty="0"/>
                  <a:t> and </a:t>
                </a:r>
                <a:r>
                  <a:rPr lang="it-IT" dirty="0" err="1"/>
                  <a:t>measurement</a:t>
                </a:r>
                <a:r>
                  <a:rPr lang="it-IT" dirty="0"/>
                  <a:t> </a:t>
                </a:r>
                <a:r>
                  <a:rPr lang="it-IT" dirty="0" err="1"/>
                  <a:t>noise</a:t>
                </a:r>
                <a:r>
                  <a:rPr lang="it-IT" dirty="0"/>
                  <a:t> </a:t>
                </a:r>
                <a:r>
                  <a:rPr lang="it-IT" dirty="0" err="1"/>
                  <a:t>covariance</a:t>
                </a:r>
                <a:r>
                  <a:rPr lang="it-IT" dirty="0"/>
                  <a:t> are </a:t>
                </a:r>
                <a:r>
                  <a:rPr lang="it-IT" dirty="0" err="1"/>
                  <a:t>costant</a:t>
                </a:r>
                <a:r>
                  <a:rPr lang="it-IT" dirty="0"/>
                  <a:t>. </a:t>
                </a:r>
                <a:r>
                  <a:rPr lang="it-IT" dirty="0" err="1"/>
                  <a:t>During</a:t>
                </a:r>
                <a:r>
                  <a:rPr lang="it-IT" dirty="0"/>
                  <a:t> SOC </a:t>
                </a:r>
                <a:r>
                  <a:rPr lang="it-IT" dirty="0" err="1"/>
                  <a:t>estimation</a:t>
                </a:r>
                <a:r>
                  <a:rPr lang="it-IT" dirty="0"/>
                  <a:t>, the </a:t>
                </a:r>
                <a:r>
                  <a:rPr lang="it-IT" dirty="0" err="1"/>
                  <a:t>noise</a:t>
                </a:r>
                <a:r>
                  <a:rPr lang="it-IT" dirty="0"/>
                  <a:t> </a:t>
                </a:r>
                <a:r>
                  <a:rPr lang="it-IT" dirty="0" err="1"/>
                  <a:t>covariance</a:t>
                </a:r>
                <a:r>
                  <a:rPr lang="it-IT" dirty="0"/>
                  <a:t> </a:t>
                </a:r>
                <a:r>
                  <a:rPr lang="it-IT" dirty="0" err="1"/>
                  <a:t>may</a:t>
                </a:r>
                <a:r>
                  <a:rPr lang="it-IT" dirty="0"/>
                  <a:t> </a:t>
                </a:r>
                <a:r>
                  <a:rPr lang="it-IT" dirty="0" err="1"/>
                  <a:t>vary</a:t>
                </a:r>
                <a:r>
                  <a:rPr lang="it-IT" dirty="0"/>
                  <a:t> with </a:t>
                </a:r>
                <a:r>
                  <a:rPr lang="it-IT" dirty="0" err="1"/>
                  <a:t>battery</a:t>
                </a:r>
                <a:r>
                  <a:rPr lang="it-IT" dirty="0"/>
                  <a:t> </a:t>
                </a:r>
                <a:r>
                  <a:rPr lang="it-IT" dirty="0" err="1"/>
                  <a:t>internal</a:t>
                </a:r>
                <a:r>
                  <a:rPr lang="it-IT" dirty="0"/>
                  <a:t> and </a:t>
                </a:r>
                <a:r>
                  <a:rPr lang="it-IT" dirty="0" err="1"/>
                  <a:t>surrounding</a:t>
                </a:r>
                <a:r>
                  <a:rPr lang="it-IT" dirty="0"/>
                  <a:t> </a:t>
                </a:r>
                <a:r>
                  <a:rPr lang="it-IT" dirty="0" err="1"/>
                  <a:t>operation</a:t>
                </a:r>
                <a:r>
                  <a:rPr lang="it-IT" dirty="0"/>
                  <a:t> </a:t>
                </a:r>
                <a:r>
                  <a:rPr lang="it-IT" dirty="0" err="1"/>
                  <a:t>conditions</a:t>
                </a:r>
                <a:r>
                  <a:rPr lang="it-IT" dirty="0"/>
                  <a:t> </a:t>
                </a:r>
                <a:r>
                  <a:rPr lang="it-IT" dirty="0" err="1"/>
                  <a:t>instead</a:t>
                </a:r>
                <a:r>
                  <a:rPr lang="it-IT" dirty="0"/>
                  <a:t>. </a:t>
                </a:r>
                <a:r>
                  <a:rPr lang="it-IT" dirty="0" err="1"/>
                  <a:t>Thus</a:t>
                </a:r>
                <a:r>
                  <a:rPr lang="it-IT" dirty="0"/>
                  <a:t>, to </a:t>
                </a:r>
                <a:r>
                  <a:rPr lang="it-IT" dirty="0" err="1"/>
                  <a:t>improve</a:t>
                </a:r>
                <a:r>
                  <a:rPr lang="it-IT" dirty="0"/>
                  <a:t> the performance of LSTM network, AHIF </a:t>
                </a:r>
                <a:r>
                  <a:rPr lang="it-IT" dirty="0" err="1"/>
                  <a:t>is</a:t>
                </a:r>
                <a:r>
                  <a:rPr lang="it-IT" dirty="0"/>
                  <a:t> </a:t>
                </a:r>
                <a:r>
                  <a:rPr lang="it-IT" dirty="0" err="1"/>
                  <a:t>employed</a:t>
                </a:r>
                <a:r>
                  <a:rPr lang="it-IT" dirty="0"/>
                  <a:t> thanks to </a:t>
                </a:r>
                <a:r>
                  <a:rPr lang="it-IT" dirty="0" err="1"/>
                  <a:t>its</a:t>
                </a:r>
                <a:r>
                  <a:rPr lang="it-IT" dirty="0"/>
                  <a:t> </a:t>
                </a:r>
                <a:r>
                  <a:rPr lang="it-IT" dirty="0" err="1"/>
                  <a:t>noise</a:t>
                </a:r>
                <a:r>
                  <a:rPr lang="it-IT" dirty="0"/>
                  <a:t> </a:t>
                </a:r>
                <a:r>
                  <a:rPr lang="it-IT" dirty="0" err="1"/>
                  <a:t>covariance</a:t>
                </a:r>
                <a:r>
                  <a:rPr lang="it-IT" dirty="0"/>
                  <a:t> </a:t>
                </a:r>
                <a:r>
                  <a:rPr lang="it-IT" dirty="0" err="1"/>
                  <a:t>that</a:t>
                </a:r>
                <a:r>
                  <a:rPr lang="it-IT" dirty="0"/>
                  <a:t> </a:t>
                </a:r>
                <a:r>
                  <a:rPr lang="it-IT" dirty="0" err="1"/>
                  <a:t>change</a:t>
                </a:r>
                <a:r>
                  <a:rPr lang="it-IT" dirty="0"/>
                  <a:t> </a:t>
                </a:r>
                <a:r>
                  <a:rPr lang="it-IT" dirty="0" err="1"/>
                  <a:t>dynamically</a:t>
                </a:r>
                <a:r>
                  <a:rPr lang="it-IT" dirty="0"/>
                  <a:t>. The recursive </a:t>
                </a:r>
                <a:r>
                  <a:rPr lang="it-IT" dirty="0" err="1"/>
                  <a:t>calculation</a:t>
                </a:r>
                <a:r>
                  <a:rPr lang="it-IT" dirty="0"/>
                  <a:t> procedure of AHIF </a:t>
                </a:r>
                <a:r>
                  <a:rPr lang="it-IT" dirty="0" err="1"/>
                  <a:t>is</a:t>
                </a:r>
                <a:r>
                  <a:rPr lang="it-IT" dirty="0"/>
                  <a:t> </a:t>
                </a:r>
                <a:r>
                  <a:rPr lang="it-IT" dirty="0" err="1"/>
                  <a:t>detailed</a:t>
                </a:r>
                <a:r>
                  <a:rPr lang="it-IT" dirty="0"/>
                  <a:t> </a:t>
                </a:r>
                <a:r>
                  <a:rPr lang="it-IT" dirty="0" err="1"/>
                  <a:t>as</a:t>
                </a:r>
                <a:r>
                  <a:rPr lang="it-IT" dirty="0"/>
                  <a:t> follows:</a:t>
                </a:r>
              </a:p>
              <a:p>
                <a:pPr marL="685800" lvl="1" indent="-228600">
                  <a:buFont typeface="+mj-lt"/>
                  <a:buAutoNum type="arabicPeriod"/>
                </a:pPr>
                <a:r>
                  <a:rPr lang="it-IT" dirty="0" err="1"/>
                  <a:t>Initialization</a:t>
                </a:r>
                <a:r>
                  <a:rPr lang="it-IT" dirty="0"/>
                  <a:t>: set the </a:t>
                </a:r>
                <a:r>
                  <a:rPr lang="it-IT" dirty="0" err="1"/>
                  <a:t>initial</a:t>
                </a:r>
                <a:r>
                  <a:rPr lang="it-IT" dirty="0"/>
                  <a:t> </a:t>
                </a:r>
                <a:r>
                  <a:rPr lang="it-IT" dirty="0" err="1"/>
                  <a:t>value</a:t>
                </a:r>
                <a:r>
                  <a:rPr lang="it-IT" dirty="0"/>
                  <a:t> (of state </a:t>
                </a:r>
                <a:r>
                  <a:rPr lang="it-IT" dirty="0" err="1"/>
                  <a:t>variable</a:t>
                </a:r>
                <a:r>
                  <a:rPr lang="it-IT" dirty="0"/>
                  <a:t>, of the system </a:t>
                </a:r>
                <a:r>
                  <a:rPr lang="it-IT" dirty="0" err="1"/>
                  <a:t>noise</a:t>
                </a:r>
                <a:r>
                  <a:rPr lang="it-IT" dirty="0"/>
                  <a:t> </a:t>
                </a:r>
                <a:r>
                  <a:rPr lang="it-IT" dirty="0" err="1"/>
                  <a:t>covariance</a:t>
                </a:r>
                <a:r>
                  <a:rPr lang="it-IT" dirty="0"/>
                  <a:t> and of the </a:t>
                </a:r>
                <a:r>
                  <a:rPr lang="it-IT" dirty="0" err="1"/>
                  <a:t>measurement</a:t>
                </a:r>
                <a:r>
                  <a:rPr lang="it-IT" dirty="0"/>
                  <a:t> </a:t>
                </a:r>
                <a:r>
                  <a:rPr lang="it-IT" dirty="0" err="1"/>
                  <a:t>noise</a:t>
                </a:r>
                <a:r>
                  <a:rPr lang="it-IT" dirty="0"/>
                  <a:t> </a:t>
                </a:r>
                <a:r>
                  <a:rPr lang="it-IT" dirty="0" err="1"/>
                  <a:t>covariance</a:t>
                </a:r>
                <a:r>
                  <a:rPr lang="it-IT" dirty="0"/>
                  <a:t>) and </a:t>
                </a:r>
                <a:r>
                  <a:rPr lang="it-IT" dirty="0" err="1"/>
                  <a:t>calculate</a:t>
                </a:r>
                <a:r>
                  <a:rPr lang="it-IT" dirty="0"/>
                  <a:t> the </a:t>
                </a:r>
                <a:r>
                  <a:rPr lang="it-IT" dirty="0" err="1"/>
                  <a:t>initial</a:t>
                </a:r>
                <a:r>
                  <a:rPr lang="it-IT" dirty="0"/>
                  <a:t> </a:t>
                </a:r>
                <a:r>
                  <a:rPr lang="it-IT" dirty="0" err="1"/>
                  <a:t>mean</a:t>
                </a:r>
                <a:r>
                  <a:rPr lang="it-IT" dirty="0"/>
                  <a:t> and </a:t>
                </a:r>
                <a:r>
                  <a:rPr lang="it-IT" dirty="0" err="1"/>
                  <a:t>covariance</a:t>
                </a:r>
                <a:r>
                  <a:rPr lang="it-IT" dirty="0"/>
                  <a:t>.</a:t>
                </a:r>
              </a:p>
              <a:p>
                <a:pPr marL="685800" lvl="1" indent="-228600">
                  <a:buFont typeface="+mj-lt"/>
                  <a:buAutoNum type="arabicPeriod"/>
                </a:pPr>
                <a:r>
                  <a:rPr lang="it-IT" dirty="0"/>
                  <a:t>Time update: </a:t>
                </a:r>
                <a:r>
                  <a:rPr lang="it-IT" dirty="0" err="1"/>
                  <a:t>calculate</a:t>
                </a:r>
                <a:r>
                  <a:rPr lang="it-IT" dirty="0"/>
                  <a:t> the </a:t>
                </a:r>
                <a:r>
                  <a:rPr lang="it-IT" dirty="0" err="1"/>
                  <a:t>prior</a:t>
                </a:r>
                <a:r>
                  <a:rPr lang="it-IT" dirty="0"/>
                  <a:t> estimate of state, </a:t>
                </a:r>
                <a:r>
                  <a:rPr lang="it-IT" dirty="0" err="1"/>
                  <a:t>calculate</a:t>
                </a:r>
                <a:r>
                  <a:rPr lang="it-IT" dirty="0"/>
                  <a:t> the </a:t>
                </a:r>
                <a:r>
                  <a:rPr lang="it-IT" dirty="0" err="1"/>
                  <a:t>prior</a:t>
                </a:r>
                <a:r>
                  <a:rPr lang="it-IT" dirty="0"/>
                  <a:t> estimate of </a:t>
                </a:r>
                <a:r>
                  <a:rPr lang="it-IT" dirty="0" err="1"/>
                  <a:t>error</a:t>
                </a:r>
                <a:r>
                  <a:rPr lang="it-IT" dirty="0"/>
                  <a:t> </a:t>
                </a:r>
                <a:r>
                  <a:rPr lang="it-IT" dirty="0" err="1"/>
                  <a:t>covariance</a:t>
                </a:r>
                <a:r>
                  <a:rPr lang="it-IT" dirty="0"/>
                  <a:t>, </a:t>
                </a:r>
                <a:r>
                  <a:rPr lang="it-IT" dirty="0" err="1"/>
                  <a:t>calculate</a:t>
                </a:r>
                <a:r>
                  <a:rPr lang="it-IT" dirty="0"/>
                  <a:t> the </a:t>
                </a:r>
                <a:r>
                  <a:rPr lang="it-IT" dirty="0" err="1"/>
                  <a:t>symmetric</a:t>
                </a:r>
                <a:r>
                  <a:rPr lang="it-IT" dirty="0"/>
                  <a:t> positive definite </a:t>
                </a:r>
                <a:r>
                  <a:rPr lang="it-IT" dirty="0" err="1"/>
                  <a:t>matrix</a:t>
                </a:r>
                <a:r>
                  <a:rPr lang="it-IT" dirty="0"/>
                  <a:t> update.</a:t>
                </a:r>
              </a:p>
              <a:p>
                <a:pPr marL="685800" lvl="1" indent="-228600">
                  <a:buFont typeface="+mj-lt"/>
                  <a:buAutoNum type="arabicPeriod"/>
                </a:pPr>
                <a:r>
                  <a:rPr lang="it-IT" dirty="0" err="1"/>
                  <a:t>Measurement</a:t>
                </a:r>
                <a:r>
                  <a:rPr lang="it-IT" dirty="0"/>
                  <a:t> update: </a:t>
                </a:r>
                <a:r>
                  <a:rPr lang="it-IT" dirty="0" err="1"/>
                  <a:t>condition</a:t>
                </a:r>
                <a:r>
                  <a:rPr lang="it-IT" dirty="0"/>
                  <a:t> </a:t>
                </a:r>
                <a:r>
                  <a:rPr lang="it-IT" dirty="0" err="1"/>
                  <a:t>judgement</a:t>
                </a:r>
                <a:r>
                  <a:rPr lang="it-IT" dirty="0"/>
                  <a:t>, </a:t>
                </a:r>
                <a:r>
                  <a:rPr lang="it-IT" dirty="0" err="1"/>
                  <a:t>innovation</a:t>
                </a:r>
                <a:r>
                  <a:rPr lang="it-IT" dirty="0"/>
                  <a:t> update, </a:t>
                </a:r>
                <a:r>
                  <a:rPr lang="it-IT" dirty="0" err="1"/>
                  <a:t>adaptive</a:t>
                </a:r>
                <a:r>
                  <a:rPr lang="it-IT" dirty="0"/>
                  <a:t> </a:t>
                </a:r>
                <a:r>
                  <a:rPr lang="it-IT" dirty="0" err="1"/>
                  <a:t>estimation</a:t>
                </a:r>
                <a:r>
                  <a:rPr lang="it-IT" dirty="0"/>
                  <a:t> of </a:t>
                </a:r>
                <a:r>
                  <a:rPr lang="it-IT" dirty="0" err="1"/>
                  <a:t>measurement</a:t>
                </a:r>
                <a:r>
                  <a:rPr lang="it-IT" dirty="0"/>
                  <a:t> </a:t>
                </a:r>
                <a:r>
                  <a:rPr lang="it-IT" dirty="0" err="1"/>
                  <a:t>noise</a:t>
                </a:r>
                <a:r>
                  <a:rPr lang="it-IT" dirty="0"/>
                  <a:t> </a:t>
                </a:r>
                <a:r>
                  <a:rPr lang="it-IT" dirty="0" err="1"/>
                  <a:t>matrix</a:t>
                </a:r>
                <a:r>
                  <a:rPr lang="it-IT" dirty="0"/>
                  <a:t> </a:t>
                </a:r>
                <a:r>
                  <a:rPr lang="it-IT" dirty="0" err="1"/>
                  <a:t>calculation</a:t>
                </a:r>
                <a:r>
                  <a:rPr lang="it-IT" dirty="0"/>
                  <a:t>, gain </a:t>
                </a:r>
                <a:r>
                  <a:rPr lang="it-IT" dirty="0" err="1"/>
                  <a:t>matrix</a:t>
                </a:r>
                <a:r>
                  <a:rPr lang="it-IT" dirty="0"/>
                  <a:t> update, </a:t>
                </a:r>
                <a:r>
                  <a:rPr lang="it-IT" dirty="0" err="1"/>
                  <a:t>adaptive</a:t>
                </a:r>
                <a:r>
                  <a:rPr lang="it-IT" dirty="0"/>
                  <a:t> </a:t>
                </a:r>
                <a:r>
                  <a:rPr lang="it-IT" dirty="0" err="1"/>
                  <a:t>estimation</a:t>
                </a:r>
                <a:r>
                  <a:rPr lang="it-IT" dirty="0"/>
                  <a:t> of system </a:t>
                </a:r>
                <a:r>
                  <a:rPr lang="it-IT" dirty="0" err="1"/>
                  <a:t>noise</a:t>
                </a:r>
                <a:r>
                  <a:rPr lang="it-IT" dirty="0"/>
                  <a:t> </a:t>
                </a:r>
                <a:r>
                  <a:rPr lang="it-IT" dirty="0" err="1"/>
                  <a:t>matrix</a:t>
                </a:r>
                <a:r>
                  <a:rPr lang="it-IT" dirty="0"/>
                  <a:t> </a:t>
                </a:r>
                <a:r>
                  <a:rPr lang="it-IT" dirty="0" err="1"/>
                  <a:t>calculation</a:t>
                </a:r>
                <a:r>
                  <a:rPr lang="it-IT" dirty="0"/>
                  <a:t>, </a:t>
                </a:r>
                <a:r>
                  <a:rPr lang="it-IT" dirty="0" err="1"/>
                  <a:t>measurement</a:t>
                </a:r>
                <a:r>
                  <a:rPr lang="it-IT" dirty="0"/>
                  <a:t> update of state estimate and </a:t>
                </a:r>
                <a:r>
                  <a:rPr lang="it-IT" dirty="0" err="1"/>
                  <a:t>measurement</a:t>
                </a:r>
                <a:r>
                  <a:rPr lang="it-IT" dirty="0"/>
                  <a:t> update of </a:t>
                </a:r>
                <a:r>
                  <a:rPr lang="it-IT" dirty="0" err="1"/>
                  <a:t>error</a:t>
                </a:r>
                <a:r>
                  <a:rPr lang="it-IT" dirty="0"/>
                  <a:t> </a:t>
                </a:r>
                <a:r>
                  <a:rPr lang="it-IT" dirty="0" err="1"/>
                  <a:t>covariance</a:t>
                </a:r>
                <a:r>
                  <a:rPr lang="it-IT" dirty="0"/>
                  <a:t>.</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r>
                  <a:rPr lang="it-IT" b="0" i="0">
                    <a:latin typeface="Cambria Math" panose="02040503050406030204" pitchFamily="18" charset="0"/>
                  </a:rPr>
                  <a:t>𝑄_𝑛 (𝑡)=2.667</a:t>
                </a:r>
                <a:r>
                  <a:rPr lang="it-IT" b="0" i="0">
                    <a:latin typeface="Cambria Math" panose="02040503050406030204" pitchFamily="18" charset="0"/>
                    <a:ea typeface="Cambria Math" panose="02040503050406030204" pitchFamily="18" charset="0"/>
                  </a:rPr>
                  <a:t>×10^(−9) 𝑇^5−4.258×10^(−7) 𝑇^4+2.555×10^(−5) 𝑇^3−0.00094𝑇^2+0.03448𝑇+3.34011</a:t>
                </a:r>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 </a:t>
                </a:r>
                <a:r>
                  <a:rPr lang="it-IT" dirty="0" err="1"/>
                  <a:t>Specifically</a:t>
                </a:r>
                <a:r>
                  <a:rPr lang="it-IT" dirty="0"/>
                  <a:t>, the maximum </a:t>
                </a:r>
                <a:r>
                  <a:rPr lang="it-IT" dirty="0" err="1"/>
                  <a:t>discharge</a:t>
                </a:r>
                <a:r>
                  <a:rPr lang="it-IT" dirty="0"/>
                  <a:t> </a:t>
                </a:r>
                <a:r>
                  <a:rPr lang="it-IT" dirty="0" err="1"/>
                  <a:t>capacity</a:t>
                </a:r>
                <a:r>
                  <a:rPr lang="it-IT" dirty="0"/>
                  <a:t> </a:t>
                </a:r>
                <a:r>
                  <a:rPr lang="it-IT" dirty="0" err="1"/>
                  <a:t>at</a:t>
                </a:r>
                <a:r>
                  <a:rPr lang="it-IT" dirty="0"/>
                  <a:t> </a:t>
                </a:r>
                <a:r>
                  <a:rPr lang="it-IT" dirty="0" err="1"/>
                  <a:t>different</a:t>
                </a:r>
                <a:r>
                  <a:rPr lang="it-IT" dirty="0"/>
                  <a:t> temperature </a:t>
                </a:r>
                <a:r>
                  <a:rPr lang="it-IT" dirty="0" err="1"/>
                  <a:t>is</a:t>
                </a:r>
                <a:r>
                  <a:rPr lang="it-IT" dirty="0"/>
                  <a:t> </a:t>
                </a:r>
                <a:r>
                  <a:rPr lang="it-IT" dirty="0" err="1"/>
                  <a:t>obtained</a:t>
                </a:r>
                <a:r>
                  <a:rPr lang="it-IT" dirty="0"/>
                  <a:t> by the </a:t>
                </a:r>
                <a:r>
                  <a:rPr lang="it-IT" dirty="0" err="1"/>
                  <a:t>calibration</a:t>
                </a:r>
                <a:r>
                  <a:rPr lang="it-IT" dirty="0"/>
                  <a:t> test.</a:t>
                </a:r>
              </a:p>
              <a:p>
                <a:pPr marL="0" indent="0">
                  <a:buFont typeface="Arial" panose="020B0604020202020204" pitchFamily="34" charset="0"/>
                  <a:buNone/>
                </a:pPr>
                <a:r>
                  <a:rPr lang="it-IT" dirty="0"/>
                  <a:t>For </a:t>
                </a:r>
                <a:r>
                  <a:rPr lang="it-IT" dirty="0" err="1"/>
                  <a:t>easier</a:t>
                </a:r>
                <a:r>
                  <a:rPr lang="it-IT" dirty="0"/>
                  <a:t> </a:t>
                </a:r>
                <a:r>
                  <a:rPr lang="it-IT" dirty="0" err="1"/>
                  <a:t>calculation</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capacity</a:t>
                </a:r>
                <a:r>
                  <a:rPr lang="it-IT" dirty="0"/>
                  <a:t> of the </a:t>
                </a:r>
                <a:r>
                  <a:rPr lang="it-IT" dirty="0" err="1"/>
                  <a:t>aged</a:t>
                </a:r>
                <a:r>
                  <a:rPr lang="it-IT" dirty="0"/>
                  <a:t> </a:t>
                </a:r>
                <a:r>
                  <a:rPr lang="it-IT" dirty="0" err="1"/>
                  <a:t>battery</a:t>
                </a:r>
                <a:r>
                  <a:rPr lang="it-IT" dirty="0"/>
                  <a:t> </a:t>
                </a:r>
                <a:r>
                  <a:rPr lang="it-IT" dirty="0" err="1"/>
                  <a:t>is</a:t>
                </a:r>
                <a:r>
                  <a:rPr lang="it-IT" dirty="0"/>
                  <a:t> </a:t>
                </a:r>
                <a:r>
                  <a:rPr lang="it-IT" dirty="0" err="1"/>
                  <a:t>known</a:t>
                </a:r>
                <a:r>
                  <a:rPr lang="it-IT" dirty="0"/>
                  <a:t> in </a:t>
                </a:r>
                <a:r>
                  <a:rPr lang="it-IT" dirty="0" err="1"/>
                  <a:t>advance</a:t>
                </a:r>
                <a:r>
                  <a:rPr lang="it-IT" dirty="0"/>
                  <a:t> due to the </a:t>
                </a:r>
                <a:r>
                  <a:rPr lang="it-IT" dirty="0" err="1"/>
                  <a:t>enabling</a:t>
                </a:r>
                <a:r>
                  <a:rPr lang="it-IT" dirty="0"/>
                  <a:t> SOH </a:t>
                </a:r>
                <a:r>
                  <a:rPr lang="it-IT" dirty="0" err="1"/>
                  <a:t>prediction</a:t>
                </a:r>
                <a:r>
                  <a:rPr lang="it-IT" dirty="0"/>
                  <a:t> techniques.</a:t>
                </a:r>
              </a:p>
              <a:p>
                <a:pPr marL="171450" indent="-171450">
                  <a:buFont typeface="Arial" panose="020B0604020202020204" pitchFamily="34" charset="0"/>
                  <a:buChar char="•"/>
                </a:pPr>
                <a:endParaRPr lang="en-US" dirty="0"/>
              </a:p>
              <a:p>
                <a:endParaRPr lang="en-IN" dirty="0"/>
              </a:p>
            </p:txBody>
          </p:sp>
        </mc:Fallback>
      </mc:AlternateContent>
      <p:sp>
        <p:nvSpPr>
          <p:cNvPr id="4" name="Slide Number Placeholder 3"/>
          <p:cNvSpPr>
            <a:spLocks noGrp="1"/>
          </p:cNvSpPr>
          <p:nvPr>
            <p:ph type="sldNum" sz="quarter" idx="5"/>
          </p:nvPr>
        </p:nvSpPr>
        <p:spPr/>
        <p:txBody>
          <a:bodyPr/>
          <a:lstStyle/>
          <a:p>
            <a:fld id="{E901BCCC-823A-4CE7-ADEF-4913C124679E}" type="slidenum">
              <a:rPr lang="en-IN" smtClean="0"/>
              <a:t>13</a:t>
            </a:fld>
            <a:endParaRPr lang="en-IN"/>
          </a:p>
        </p:txBody>
      </p:sp>
    </p:spTree>
    <p:extLst>
      <p:ext uri="{BB962C8B-B14F-4D97-AF65-F5344CB8AC3E}">
        <p14:creationId xmlns:p14="http://schemas.microsoft.com/office/powerpoint/2010/main" val="172454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𝒌</m:t>
                        </m:r>
                      </m:sub>
                    </m:sSub>
                  </m:oMath>
                </a14:m>
                <a:r>
                  <a:rPr lang="en-US" b="1" dirty="0"/>
                  <a:t> </a:t>
                </a:r>
                <a:r>
                  <a:rPr lang="en-US" dirty="0"/>
                  <a:t>and</a:t>
                </a:r>
                <a:r>
                  <a:rPr lang="en-US" baseline="0" dirty="0"/>
                  <a:t> </a:t>
                </a: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𝒉</m:t>
                        </m:r>
                      </m:e>
                      <m:sub>
                        <m:r>
                          <a:rPr lang="it-IT" b="1" i="1" baseline="0" smtClean="0">
                            <a:latin typeface="Cambria Math" panose="02040503050406030204" pitchFamily="18" charset="0"/>
                          </a:rPr>
                          <m:t>𝒌</m:t>
                        </m:r>
                      </m:sub>
                    </m:sSub>
                  </m:oMath>
                </a14:m>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𝒊</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𝒄</m:t>
                        </m:r>
                      </m:e>
                      <m:sub>
                        <m:r>
                          <a:rPr lang="it-IT" b="1" i="1" smtClean="0">
                            <a:latin typeface="Cambria Math" panose="02040503050406030204" pitchFamily="18" charset="0"/>
                          </a:rPr>
                          <m:t>𝒌</m:t>
                        </m:r>
                      </m:sub>
                    </m:sSub>
                  </m:oMath>
                </a14:m>
                <a:r>
                  <a:rPr lang="en-US" b="1" dirty="0"/>
                  <a:t> </a:t>
                </a:r>
                <a:r>
                  <a:rPr lang="en-US" b="0" dirty="0"/>
                  <a:t>and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𝒐</m:t>
                        </m:r>
                      </m:e>
                      <m:sub>
                        <m:r>
                          <a:rPr lang="it-IT" b="1" i="1" smtClean="0">
                            <a:latin typeface="Cambria Math" panose="02040503050406030204" pitchFamily="18" charset="0"/>
                          </a:rPr>
                          <m:t>𝒌</m:t>
                        </m:r>
                      </m:sub>
                    </m:sSub>
                  </m:oMath>
                </a14:m>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14:m>
                  <m:oMath xmlns:m="http://schemas.openxmlformats.org/officeDocument/2006/math">
                    <m:r>
                      <a:rPr lang="it-IT" b="1" i="1" smtClean="0">
                        <a:latin typeface="Cambria Math" panose="02040503050406030204" pitchFamily="18" charset="0"/>
                      </a:rPr>
                      <m:t>𝒘</m:t>
                    </m:r>
                  </m:oMath>
                </a14:m>
                <a:r>
                  <a:rPr lang="en-US" b="0" dirty="0"/>
                  <a:t> and </a:t>
                </a:r>
                <a14:m>
                  <m:oMath xmlns:m="http://schemas.openxmlformats.org/officeDocument/2006/math">
                    <m:r>
                      <a:rPr lang="it-IT" b="1" i="1" smtClean="0">
                        <a:latin typeface="Cambria Math" panose="02040503050406030204" pitchFamily="18" charset="0"/>
                      </a:rPr>
                      <m:t>𝒃</m:t>
                    </m:r>
                  </m:oMath>
                </a14:m>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14:m>
                  <m:oMath xmlns:m="http://schemas.openxmlformats.org/officeDocument/2006/math">
                    <m:sSubSup>
                      <m:sSubSupPr>
                        <m:ctrlPr>
                          <a:rPr lang="it-IT" sz="1200" b="1" i="1" smtClean="0">
                            <a:latin typeface="Cambria Math" panose="02040503050406030204" pitchFamily="18" charset="0"/>
                          </a:rPr>
                        </m:ctrlPr>
                      </m:sSubSup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up>
                        <m:r>
                          <a:rPr lang="it-IT" sz="1200" b="1" i="1" smtClean="0">
                            <a:latin typeface="Cambria Math" panose="02040503050406030204" pitchFamily="18" charset="0"/>
                          </a:rPr>
                          <m:t>′</m:t>
                        </m:r>
                      </m:sup>
                    </m:sSubSup>
                  </m:oMath>
                </a14:m>
                <a:r>
                  <a:rPr lang="en-US" b="0" dirty="0"/>
                  <a:t> is the intermediate variable</a:t>
                </a:r>
              </a:p>
              <a:p>
                <a:pPr marL="0" indent="0" algn="just">
                  <a:buFont typeface="Arial" panose="020B0604020202020204" pitchFamily="34" charset="0"/>
                  <a:buNone/>
                </a:pPr>
                <a14:m>
                  <m:oMath xmlns:m="http://schemas.openxmlformats.org/officeDocument/2006/math">
                    <m:r>
                      <a:rPr lang="en-US" sz="1200" b="1" i="1" smtClean="0">
                        <a:latin typeface="Cambria Math" panose="02040503050406030204" pitchFamily="18" charset="0"/>
                        <a:ea typeface="Cambria Math" panose="02040503050406030204" pitchFamily="18" charset="0"/>
                      </a:rPr>
                      <m:t>𝝈</m:t>
                    </m:r>
                    <m:d>
                      <m:dPr>
                        <m:ctrlPr>
                          <a:rPr lang="it-IT" sz="1200" b="1"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m:t>
                        </m:r>
                      </m:e>
                    </m:d>
                  </m:oMath>
                </a14:m>
                <a:r>
                  <a:rPr lang="en-US" b="1" dirty="0"/>
                  <a:t> </a:t>
                </a:r>
                <a:r>
                  <a:rPr lang="en-US" b="0" dirty="0"/>
                  <a:t>and </a:t>
                </a:r>
                <a14:m>
                  <m:oMath xmlns:m="http://schemas.openxmlformats.org/officeDocument/2006/math">
                    <m:r>
                      <a:rPr lang="it-IT" sz="1200" b="1" i="0" smtClean="0">
                        <a:latin typeface="Cambria Math" panose="02040503050406030204" pitchFamily="18" charset="0"/>
                      </a:rPr>
                      <m:t>𝐭𝐚𝐧𝐡</m:t>
                    </m:r>
                    <m:r>
                      <a:rPr lang="it-IT" sz="1200" b="1" i="0" smtClean="0">
                        <a:latin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rPr>
                      <m:t>)</m:t>
                    </m:r>
                  </m:oMath>
                </a14:m>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14:m>
                  <m:oMath xmlns:m="http://schemas.openxmlformats.org/officeDocument/2006/math">
                    <m:sSub>
                      <m:sSubPr>
                        <m:ctrlPr>
                          <a:rPr lang="it-IT" b="0" i="1" baseline="0" smtClean="0">
                            <a:latin typeface="Cambria Math" panose="02040503050406030204" pitchFamily="18" charset="0"/>
                          </a:rPr>
                        </m:ctrlPr>
                      </m:sSubPr>
                      <m:e>
                        <m:r>
                          <a:rPr lang="it-IT" b="0" i="1" baseline="0" smtClean="0">
                            <a:latin typeface="Cambria Math" panose="02040503050406030204" pitchFamily="18" charset="0"/>
                          </a:rPr>
                          <m:t>𝑥</m:t>
                        </m:r>
                      </m:e>
                      <m:sub>
                        <m:r>
                          <a:rPr lang="it-IT" b="0" i="1" baseline="0" smtClean="0">
                            <a:latin typeface="Cambria Math" panose="02040503050406030204" pitchFamily="18" charset="0"/>
                          </a:rPr>
                          <m:t>𝑘</m:t>
                        </m:r>
                      </m:sub>
                    </m:sSub>
                  </m:oMath>
                </a14:m>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14:m>
                  <m:oMath xmlns:m="http://schemas.openxmlformats.org/officeDocument/2006/math">
                    <m:r>
                      <a:rPr lang="it-IT" b="1" i="1" baseline="0" smtClean="0">
                        <a:latin typeface="Cambria Math" panose="02040503050406030204" pitchFamily="18" charset="0"/>
                      </a:rPr>
                      <m:t>𝑺𝑶</m:t>
                    </m:r>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𝑪</m:t>
                        </m:r>
                      </m:e>
                      <m:sub>
                        <m:r>
                          <a:rPr lang="it-IT" b="1" i="1" baseline="0" smtClean="0">
                            <a:latin typeface="Cambria Math" panose="02040503050406030204" pitchFamily="18" charset="0"/>
                          </a:rPr>
                          <m:t>𝒌</m:t>
                        </m:r>
                      </m:sub>
                    </m:sSub>
                  </m:oMath>
                </a14:m>
                <a:r>
                  <a:rPr lang="en-US" b="0" dirty="0"/>
                  <a:t> are obtained through:</a:t>
                </a:r>
              </a:p>
              <a:p>
                <a:pPr marL="171450" indent="-171450" algn="just">
                  <a:buFont typeface="Arial" panose="020B0604020202020204" pitchFamily="34" charset="0"/>
                  <a:buChar char="•"/>
                </a:pP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𝒈</m:t>
                        </m:r>
                      </m:e>
                      <m:sub>
                        <m:r>
                          <a:rPr lang="it-IT" b="1" i="1" baseline="0" smtClean="0">
                            <a:latin typeface="Cambria Math" panose="02040503050406030204" pitchFamily="18" charset="0"/>
                          </a:rPr>
                          <m:t>𝒌</m:t>
                        </m:r>
                      </m:sub>
                    </m:sSub>
                  </m:oMath>
                </a14:m>
                <a:r>
                  <a:rPr lang="en-US" b="1" dirty="0"/>
                  <a:t> </a:t>
                </a:r>
                <a:r>
                  <a:rPr lang="en-US" b="0" dirty="0"/>
                  <a:t>that represents the output oof the full connection layer.</a:t>
                </a:r>
              </a:p>
              <a:p>
                <a:pPr marL="171450" indent="-171450" algn="just">
                  <a:buFont typeface="Arial" panose="020B0604020202020204" pitchFamily="34" charset="0"/>
                  <a:buChar char="•"/>
                </a:pPr>
                <a14:m>
                  <m:oMath xmlns:m="http://schemas.openxmlformats.org/officeDocument/2006/math">
                    <m:r>
                      <a:rPr lang="it-IT" b="1" i="1" smtClean="0">
                        <a:latin typeface="Cambria Math" panose="02040503050406030204" pitchFamily="18" charset="0"/>
                      </a:rPr>
                      <m:t>𝒇</m:t>
                    </m:r>
                    <m:d>
                      <m:dPr>
                        <m:ctrlPr>
                          <a:rPr lang="it-IT" b="1" i="1" smtClean="0">
                            <a:latin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m:t>
                        </m:r>
                      </m:e>
                    </m:d>
                  </m:oMath>
                </a14:m>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𝒈</m:t>
                        </m:r>
                      </m:sub>
                    </m:sSub>
                  </m:oMath>
                </a14:m>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𝒈</m:t>
                        </m:r>
                      </m:sub>
                    </m:sSub>
                  </m:oMath>
                </a14:m>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𝒚</m:t>
                        </m:r>
                      </m:sub>
                    </m:sSub>
                  </m:oMath>
                </a14:m>
                <a:r>
                  <a:rPr lang="en-US" b="0" dirty="0"/>
                  <a:t> that represents</a:t>
                </a:r>
                <a:r>
                  <a:rPr lang="en-US" b="0" baseline="0" dirty="0"/>
                  <a:t> the weights matrix of the output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𝒚</m:t>
                        </m:r>
                      </m:sub>
                    </m:sSub>
                  </m:oMath>
                </a14:m>
                <a:r>
                  <a:rPr lang="en-US" b="1" dirty="0"/>
                  <a:t> </a:t>
                </a:r>
                <a:r>
                  <a:rPr lang="en-US" b="0" dirty="0"/>
                  <a:t>that</a:t>
                </a:r>
                <a:r>
                  <a:rPr lang="en-US" b="0" baseline="0" dirty="0"/>
                  <a:t> represents the bias parameters of the output layer.</a:t>
                </a:r>
                <a:endParaRPr lang="en-US" b="1" dirty="0"/>
              </a:p>
              <a:p>
                <a:endParaRPr lang="en-IN"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a:p>
                <a:endParaRPr lang="en-IN" dirty="0"/>
              </a:p>
            </p:txBody>
          </p:sp>
        </mc:Fallback>
      </mc:AlternateContent>
      <p:sp>
        <p:nvSpPr>
          <p:cNvPr id="4" name="Slide Number Placeholder 3"/>
          <p:cNvSpPr>
            <a:spLocks noGrp="1"/>
          </p:cNvSpPr>
          <p:nvPr>
            <p:ph type="sldNum" sz="quarter" idx="5"/>
          </p:nvPr>
        </p:nvSpPr>
        <p:spPr/>
        <p:txBody>
          <a:bodyPr/>
          <a:lstStyle/>
          <a:p>
            <a:fld id="{E901BCCC-823A-4CE7-ADEF-4913C124679E}" type="slidenum">
              <a:rPr lang="en-IN" smtClean="0"/>
              <a:t>14</a:t>
            </a:fld>
            <a:endParaRPr lang="en-IN"/>
          </a:p>
        </p:txBody>
      </p:sp>
    </p:spTree>
    <p:extLst>
      <p:ext uri="{BB962C8B-B14F-4D97-AF65-F5344CB8AC3E}">
        <p14:creationId xmlns:p14="http://schemas.microsoft.com/office/powerpoint/2010/main" val="103470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yandeep02/State-of-Charge-SOC-Estimation-Using-Machine-Learning" TargetMode="External"/><Relationship Id="rId2" Type="http://schemas.openxmlformats.org/officeDocument/2006/relationships/hyperlink" Target="https://doi.org/10.17632/cp3473x7xv.3"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7.xml"/><Relationship Id="rId4" Type="http://schemas.openxmlformats.org/officeDocument/2006/relationships/hyperlink" Target="https://doi.org/10.1016/j.energy.2021.1206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a:off x="1692099" y="1737533"/>
            <a:ext cx="14959965" cy="9525"/>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2" y="9601200"/>
            <a:ext cx="18283238" cy="685800"/>
            <a:chOff x="0" y="0"/>
            <a:chExt cx="24377650"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742117"/>
            </a:solidFill>
          </p:spPr>
        </p:sp>
      </p:grpSp>
      <p:grpSp>
        <p:nvGrpSpPr>
          <p:cNvPr id="9" name="Group 9"/>
          <p:cNvGrpSpPr/>
          <p:nvPr/>
        </p:nvGrpSpPr>
        <p:grpSpPr>
          <a:xfrm>
            <a:off x="22" y="9501474"/>
            <a:ext cx="18283238" cy="96012"/>
            <a:chOff x="0" y="0"/>
            <a:chExt cx="24377650"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DA5545"/>
            </a:solidFill>
          </p:spPr>
        </p:sp>
      </p:grpSp>
      <p:grpSp>
        <p:nvGrpSpPr>
          <p:cNvPr id="11" name="Group 11"/>
          <p:cNvGrpSpPr/>
          <p:nvPr/>
        </p:nvGrpSpPr>
        <p:grpSpPr>
          <a:xfrm>
            <a:off x="4772649" y="500562"/>
            <a:ext cx="7962636" cy="1246496"/>
            <a:chOff x="0" y="0"/>
            <a:chExt cx="10616848" cy="1661994"/>
          </a:xfrm>
        </p:grpSpPr>
        <p:grpSp>
          <p:nvGrpSpPr>
            <p:cNvPr id="12" name="Group 12"/>
            <p:cNvGrpSpPr/>
            <p:nvPr/>
          </p:nvGrpSpPr>
          <p:grpSpPr>
            <a:xfrm>
              <a:off x="2418666" y="0"/>
              <a:ext cx="5779530" cy="923330"/>
              <a:chOff x="0" y="0"/>
              <a:chExt cx="5779530" cy="923330"/>
            </a:xfrm>
          </p:grpSpPr>
          <p:sp>
            <p:nvSpPr>
              <p:cNvPr id="13" name="Freeform 13"/>
              <p:cNvSpPr/>
              <p:nvPr/>
            </p:nvSpPr>
            <p:spPr>
              <a:xfrm>
                <a:off x="0" y="0"/>
                <a:ext cx="5779530" cy="923330"/>
              </a:xfrm>
              <a:custGeom>
                <a:avLst/>
                <a:gdLst/>
                <a:ahLst/>
                <a:cxnLst/>
                <a:rect l="l" t="t" r="r" b="b"/>
                <a:pathLst>
                  <a:path w="5779530" h="923330">
                    <a:moveTo>
                      <a:pt x="0" y="0"/>
                    </a:moveTo>
                    <a:lnTo>
                      <a:pt x="5779530" y="0"/>
                    </a:lnTo>
                    <a:lnTo>
                      <a:pt x="5779530" y="923330"/>
                    </a:lnTo>
                    <a:lnTo>
                      <a:pt x="0" y="923330"/>
                    </a:lnTo>
                    <a:close/>
                  </a:path>
                </a:pathLst>
              </a:custGeom>
              <a:solidFill>
                <a:srgbClr val="000000">
                  <a:alpha val="0"/>
                </a:srgbClr>
              </a:solidFill>
            </p:spPr>
          </p:sp>
          <p:sp>
            <p:nvSpPr>
              <p:cNvPr id="14" name="TextBox 14"/>
              <p:cNvSpPr txBox="1"/>
              <p:nvPr/>
            </p:nvSpPr>
            <p:spPr>
              <a:xfrm>
                <a:off x="0" y="-76200"/>
                <a:ext cx="5779530" cy="999530"/>
              </a:xfrm>
              <a:prstGeom prst="rect">
                <a:avLst/>
              </a:prstGeom>
            </p:spPr>
            <p:txBody>
              <a:bodyPr lIns="0" tIns="0" rIns="0" bIns="0" rtlCol="0" anchor="t"/>
              <a:lstStyle/>
              <a:p>
                <a:pPr algn="ctr">
                  <a:lnSpc>
                    <a:spcPts val="4320"/>
                  </a:lnSpc>
                </a:pPr>
                <a:r>
                  <a:rPr lang="en-US" sz="3600" b="1">
                    <a:solidFill>
                      <a:srgbClr val="000000"/>
                    </a:solidFill>
                    <a:latin typeface="Times New Roman Bold"/>
                    <a:ea typeface="Times New Roman Bold"/>
                    <a:cs typeface="Times New Roman Bold"/>
                    <a:sym typeface="Times New Roman Bold"/>
                  </a:rPr>
                  <a:t>Jadavpur University</a:t>
                </a:r>
              </a:p>
            </p:txBody>
          </p:sp>
        </p:grpSp>
        <p:grpSp>
          <p:nvGrpSpPr>
            <p:cNvPr id="15" name="Group 15"/>
            <p:cNvGrpSpPr/>
            <p:nvPr/>
          </p:nvGrpSpPr>
          <p:grpSpPr>
            <a:xfrm>
              <a:off x="0" y="923330"/>
              <a:ext cx="10616848" cy="738664"/>
              <a:chOff x="0" y="0"/>
              <a:chExt cx="10616848" cy="738664"/>
            </a:xfrm>
          </p:grpSpPr>
          <p:sp>
            <p:nvSpPr>
              <p:cNvPr id="16" name="Freeform 16"/>
              <p:cNvSpPr/>
              <p:nvPr/>
            </p:nvSpPr>
            <p:spPr>
              <a:xfrm>
                <a:off x="0" y="0"/>
                <a:ext cx="10616848" cy="738664"/>
              </a:xfrm>
              <a:custGeom>
                <a:avLst/>
                <a:gdLst/>
                <a:ahLst/>
                <a:cxnLst/>
                <a:rect l="l" t="t" r="r" b="b"/>
                <a:pathLst>
                  <a:path w="10616848" h="738664">
                    <a:moveTo>
                      <a:pt x="0" y="0"/>
                    </a:moveTo>
                    <a:lnTo>
                      <a:pt x="10616848" y="0"/>
                    </a:lnTo>
                    <a:lnTo>
                      <a:pt x="10616848" y="738664"/>
                    </a:lnTo>
                    <a:lnTo>
                      <a:pt x="0" y="738664"/>
                    </a:lnTo>
                    <a:close/>
                  </a:path>
                </a:pathLst>
              </a:custGeom>
              <a:solidFill>
                <a:srgbClr val="000000">
                  <a:alpha val="0"/>
                </a:srgbClr>
              </a:solidFill>
            </p:spPr>
          </p:sp>
          <p:sp>
            <p:nvSpPr>
              <p:cNvPr id="17" name="TextBox 17"/>
              <p:cNvSpPr txBox="1"/>
              <p:nvPr/>
            </p:nvSpPr>
            <p:spPr>
              <a:xfrm>
                <a:off x="0" y="-57150"/>
                <a:ext cx="10616848" cy="795814"/>
              </a:xfrm>
              <a:prstGeom prst="rect">
                <a:avLst/>
              </a:prstGeom>
            </p:spPr>
            <p:txBody>
              <a:bodyPr lIns="0" tIns="0" rIns="0" bIns="0" rtlCol="0" anchor="t"/>
              <a:lstStyle/>
              <a:p>
                <a:pPr algn="ctr">
                  <a:lnSpc>
                    <a:spcPts val="3240"/>
                  </a:lnSpc>
                </a:pPr>
                <a:r>
                  <a:rPr lang="en-US" sz="2700" b="1">
                    <a:solidFill>
                      <a:srgbClr val="000000"/>
                    </a:solidFill>
                    <a:latin typeface="Times New Roman Bold"/>
                    <a:ea typeface="Times New Roman Bold"/>
                    <a:cs typeface="Times New Roman Bold"/>
                    <a:sym typeface="Times New Roman Bold"/>
                  </a:rPr>
                  <a:t>Department of Electrical Engineering</a:t>
                </a:r>
              </a:p>
            </p:txBody>
          </p:sp>
        </p:grpSp>
      </p:grpSp>
      <p:grpSp>
        <p:nvGrpSpPr>
          <p:cNvPr id="18" name="Group 18"/>
          <p:cNvGrpSpPr/>
          <p:nvPr/>
        </p:nvGrpSpPr>
        <p:grpSpPr>
          <a:xfrm>
            <a:off x="2554619" y="5495925"/>
            <a:ext cx="12398696" cy="1061829"/>
            <a:chOff x="0" y="0"/>
            <a:chExt cx="16531594" cy="1415772"/>
          </a:xfrm>
        </p:grpSpPr>
        <p:sp>
          <p:nvSpPr>
            <p:cNvPr id="19" name="Freeform 19"/>
            <p:cNvSpPr/>
            <p:nvPr/>
          </p:nvSpPr>
          <p:spPr>
            <a:xfrm>
              <a:off x="0" y="0"/>
              <a:ext cx="16531594" cy="1415772"/>
            </a:xfrm>
            <a:custGeom>
              <a:avLst/>
              <a:gdLst/>
              <a:ahLst/>
              <a:cxnLst/>
              <a:rect l="l" t="t" r="r" b="b"/>
              <a:pathLst>
                <a:path w="16531594" h="1415772">
                  <a:moveTo>
                    <a:pt x="0" y="0"/>
                  </a:moveTo>
                  <a:lnTo>
                    <a:pt x="16531594" y="0"/>
                  </a:lnTo>
                  <a:lnTo>
                    <a:pt x="16531594" y="1415772"/>
                  </a:lnTo>
                  <a:lnTo>
                    <a:pt x="0" y="1415772"/>
                  </a:lnTo>
                  <a:close/>
                </a:path>
              </a:pathLst>
            </a:custGeom>
            <a:solidFill>
              <a:srgbClr val="000000">
                <a:alpha val="0"/>
              </a:srgbClr>
            </a:solidFill>
          </p:spPr>
        </p:sp>
        <p:sp>
          <p:nvSpPr>
            <p:cNvPr id="20" name="TextBox 20"/>
            <p:cNvSpPr txBox="1"/>
            <p:nvPr/>
          </p:nvSpPr>
          <p:spPr>
            <a:xfrm>
              <a:off x="0" y="-66675"/>
              <a:ext cx="16531594" cy="1482447"/>
            </a:xfrm>
            <a:prstGeom prst="rect">
              <a:avLst/>
            </a:prstGeom>
          </p:spPr>
          <p:txBody>
            <a:bodyPr lIns="0" tIns="0" rIns="0" bIns="0" rtlCol="0" anchor="t"/>
            <a:lstStyle/>
            <a:p>
              <a:pPr algn="ctr">
                <a:lnSpc>
                  <a:spcPts val="3600"/>
                </a:lnSpc>
              </a:pPr>
              <a:r>
                <a:rPr lang="en-US" sz="3000" b="1">
                  <a:solidFill>
                    <a:srgbClr val="000000"/>
                  </a:solidFill>
                  <a:latin typeface="Times New Roman Bold"/>
                  <a:ea typeface="Times New Roman Bold"/>
                  <a:cs typeface="Times New Roman Bold"/>
                  <a:sym typeface="Times New Roman Bold"/>
                </a:rPr>
                <a:t>SOC Estimation Using the Feed-Forward Learning Approach and Machine Learning Techniques with Explainable Artificial Intelligence</a:t>
              </a:r>
            </a:p>
          </p:txBody>
        </p:sp>
      </p:grpSp>
      <p:grpSp>
        <p:nvGrpSpPr>
          <p:cNvPr id="21" name="Group 21"/>
          <p:cNvGrpSpPr/>
          <p:nvPr/>
        </p:nvGrpSpPr>
        <p:grpSpPr>
          <a:xfrm>
            <a:off x="1724121" y="7665730"/>
            <a:ext cx="2441055" cy="553998"/>
            <a:chOff x="0" y="0"/>
            <a:chExt cx="3254740" cy="738664"/>
          </a:xfrm>
        </p:grpSpPr>
        <p:sp>
          <p:nvSpPr>
            <p:cNvPr id="22" name="Freeform 22"/>
            <p:cNvSpPr/>
            <p:nvPr/>
          </p:nvSpPr>
          <p:spPr>
            <a:xfrm>
              <a:off x="0" y="0"/>
              <a:ext cx="3254740" cy="738664"/>
            </a:xfrm>
            <a:custGeom>
              <a:avLst/>
              <a:gdLst/>
              <a:ahLst/>
              <a:cxnLst/>
              <a:rect l="l" t="t" r="r" b="b"/>
              <a:pathLst>
                <a:path w="3254740" h="738664">
                  <a:moveTo>
                    <a:pt x="0" y="0"/>
                  </a:moveTo>
                  <a:lnTo>
                    <a:pt x="3254740" y="0"/>
                  </a:lnTo>
                  <a:lnTo>
                    <a:pt x="3254740" y="738664"/>
                  </a:lnTo>
                  <a:lnTo>
                    <a:pt x="0" y="738664"/>
                  </a:lnTo>
                  <a:close/>
                </a:path>
              </a:pathLst>
            </a:custGeom>
            <a:solidFill>
              <a:srgbClr val="000000">
                <a:alpha val="0"/>
              </a:srgbClr>
            </a:solidFill>
          </p:spPr>
        </p:sp>
        <p:sp>
          <p:nvSpPr>
            <p:cNvPr id="23" name="TextBox 23"/>
            <p:cNvSpPr txBox="1"/>
            <p:nvPr/>
          </p:nvSpPr>
          <p:spPr>
            <a:xfrm>
              <a:off x="0" y="-57150"/>
              <a:ext cx="3254740" cy="795814"/>
            </a:xfrm>
            <a:prstGeom prst="rect">
              <a:avLst/>
            </a:prstGeom>
          </p:spPr>
          <p:txBody>
            <a:bodyPr lIns="0" tIns="0" rIns="0" bIns="0" rtlCol="0" anchor="t"/>
            <a:lstStyle/>
            <a:p>
              <a:pPr algn="ctr">
                <a:lnSpc>
                  <a:spcPts val="3240"/>
                </a:lnSpc>
              </a:pPr>
              <a:r>
                <a:rPr lang="en-US" sz="2700">
                  <a:solidFill>
                    <a:srgbClr val="000000"/>
                  </a:solidFill>
                  <a:latin typeface="Times New Roman"/>
                  <a:ea typeface="Times New Roman"/>
                  <a:cs typeface="Times New Roman"/>
                  <a:sym typeface="Times New Roman"/>
                </a:rPr>
                <a:t>Sayandeep Dey</a:t>
              </a:r>
            </a:p>
          </p:txBody>
        </p:sp>
      </p:grpSp>
      <p:grpSp>
        <p:nvGrpSpPr>
          <p:cNvPr id="24" name="Group 24"/>
          <p:cNvGrpSpPr/>
          <p:nvPr/>
        </p:nvGrpSpPr>
        <p:grpSpPr>
          <a:xfrm>
            <a:off x="7527641" y="7873479"/>
            <a:ext cx="3232713" cy="692498"/>
            <a:chOff x="0" y="0"/>
            <a:chExt cx="4310284" cy="923330"/>
          </a:xfrm>
        </p:grpSpPr>
        <p:sp>
          <p:nvSpPr>
            <p:cNvPr id="25" name="Freeform 25"/>
            <p:cNvSpPr/>
            <p:nvPr/>
          </p:nvSpPr>
          <p:spPr>
            <a:xfrm>
              <a:off x="0" y="0"/>
              <a:ext cx="4310284" cy="923330"/>
            </a:xfrm>
            <a:custGeom>
              <a:avLst/>
              <a:gdLst/>
              <a:ahLst/>
              <a:cxnLst/>
              <a:rect l="l" t="t" r="r" b="b"/>
              <a:pathLst>
                <a:path w="4310284" h="923330">
                  <a:moveTo>
                    <a:pt x="0" y="0"/>
                  </a:moveTo>
                  <a:lnTo>
                    <a:pt x="4310284" y="0"/>
                  </a:lnTo>
                  <a:lnTo>
                    <a:pt x="4310284" y="923330"/>
                  </a:lnTo>
                  <a:lnTo>
                    <a:pt x="0" y="923330"/>
                  </a:lnTo>
                  <a:close/>
                </a:path>
              </a:pathLst>
            </a:custGeom>
            <a:solidFill>
              <a:srgbClr val="000000">
                <a:alpha val="0"/>
              </a:srgbClr>
            </a:solidFill>
          </p:spPr>
        </p:sp>
        <p:sp>
          <p:nvSpPr>
            <p:cNvPr id="26" name="TextBox 26"/>
            <p:cNvSpPr txBox="1"/>
            <p:nvPr/>
          </p:nvSpPr>
          <p:spPr>
            <a:xfrm>
              <a:off x="0" y="-76200"/>
              <a:ext cx="4310284" cy="999530"/>
            </a:xfrm>
            <a:prstGeom prst="rect">
              <a:avLst/>
            </a:prstGeom>
          </p:spPr>
          <p:txBody>
            <a:bodyPr lIns="0" tIns="0" rIns="0" bIns="0" rtlCol="0" anchor="t"/>
            <a:lstStyle/>
            <a:p>
              <a:pPr algn="ctr">
                <a:lnSpc>
                  <a:spcPts val="4320"/>
                </a:lnSpc>
              </a:pPr>
              <a:r>
                <a:rPr lang="en-US" sz="3600">
                  <a:solidFill>
                    <a:srgbClr val="000000"/>
                  </a:solidFill>
                  <a:latin typeface="Times New Roman"/>
                  <a:ea typeface="Times New Roman"/>
                  <a:cs typeface="Times New Roman"/>
                  <a:sym typeface="Times New Roman"/>
                </a:rPr>
                <a:t>A.Y. 2024-2025</a:t>
              </a:r>
            </a:p>
          </p:txBody>
        </p:sp>
      </p:grpSp>
      <p:grpSp>
        <p:nvGrpSpPr>
          <p:cNvPr id="27" name="Group 27"/>
          <p:cNvGrpSpPr/>
          <p:nvPr/>
        </p:nvGrpSpPr>
        <p:grpSpPr>
          <a:xfrm>
            <a:off x="817896" y="6557754"/>
            <a:ext cx="16652202" cy="695095"/>
            <a:chOff x="0" y="0"/>
            <a:chExt cx="22202936" cy="926794"/>
          </a:xfrm>
        </p:grpSpPr>
        <p:sp>
          <p:nvSpPr>
            <p:cNvPr id="28" name="Freeform 28"/>
            <p:cNvSpPr/>
            <p:nvPr/>
          </p:nvSpPr>
          <p:spPr>
            <a:xfrm>
              <a:off x="0" y="0"/>
              <a:ext cx="22202936" cy="926794"/>
            </a:xfrm>
            <a:custGeom>
              <a:avLst/>
              <a:gdLst/>
              <a:ahLst/>
              <a:cxnLst/>
              <a:rect l="l" t="t" r="r" b="b"/>
              <a:pathLst>
                <a:path w="22202936" h="926794">
                  <a:moveTo>
                    <a:pt x="0" y="0"/>
                  </a:moveTo>
                  <a:lnTo>
                    <a:pt x="22202936" y="0"/>
                  </a:lnTo>
                  <a:lnTo>
                    <a:pt x="22202936" y="926794"/>
                  </a:lnTo>
                  <a:lnTo>
                    <a:pt x="0" y="926794"/>
                  </a:lnTo>
                  <a:close/>
                </a:path>
              </a:pathLst>
            </a:custGeom>
            <a:solidFill>
              <a:srgbClr val="000000">
                <a:alpha val="0"/>
              </a:srgbClr>
            </a:solidFill>
          </p:spPr>
        </p:sp>
        <p:sp>
          <p:nvSpPr>
            <p:cNvPr id="29" name="TextBox 29"/>
            <p:cNvSpPr txBox="1"/>
            <p:nvPr/>
          </p:nvSpPr>
          <p:spPr>
            <a:xfrm>
              <a:off x="0" y="-209550"/>
              <a:ext cx="22202936" cy="1136344"/>
            </a:xfrm>
            <a:prstGeom prst="rect">
              <a:avLst/>
            </a:prstGeom>
          </p:spPr>
          <p:txBody>
            <a:bodyPr lIns="0" tIns="0" rIns="0" bIns="0" rtlCol="0" anchor="t"/>
            <a:lstStyle/>
            <a:p>
              <a:pPr algn="ctr">
                <a:lnSpc>
                  <a:spcPts val="4860"/>
                </a:lnSpc>
              </a:pPr>
              <a:r>
                <a:rPr lang="en-US" sz="2700" b="1">
                  <a:solidFill>
                    <a:srgbClr val="000000"/>
                  </a:solidFill>
                  <a:latin typeface="Times New Roman Bold"/>
                  <a:ea typeface="Times New Roman Bold"/>
                  <a:cs typeface="Times New Roman Bold"/>
                  <a:sym typeface="Times New Roman Bold"/>
                </a:rPr>
                <a:t>________________________________________________________________________________________</a:t>
              </a:r>
            </a:p>
          </p:txBody>
        </p:sp>
      </p:grpSp>
      <p:sp>
        <p:nvSpPr>
          <p:cNvPr id="30" name="Freeform 30"/>
          <p:cNvSpPr/>
          <p:nvPr/>
        </p:nvSpPr>
        <p:spPr>
          <a:xfrm>
            <a:off x="7527641" y="2181207"/>
            <a:ext cx="2909708" cy="2885331"/>
          </a:xfrm>
          <a:custGeom>
            <a:avLst/>
            <a:gdLst/>
            <a:ahLst/>
            <a:cxnLst/>
            <a:rect l="l" t="t" r="r" b="b"/>
            <a:pathLst>
              <a:path w="2909708" h="2885331">
                <a:moveTo>
                  <a:pt x="0" y="0"/>
                </a:moveTo>
                <a:lnTo>
                  <a:pt x="2909708" y="0"/>
                </a:lnTo>
                <a:lnTo>
                  <a:pt x="2909708" y="2885331"/>
                </a:lnTo>
                <a:lnTo>
                  <a:pt x="0" y="2885331"/>
                </a:lnTo>
                <a:lnTo>
                  <a:pt x="0" y="0"/>
                </a:lnTo>
                <a:close/>
              </a:path>
            </a:pathLst>
          </a:custGeom>
          <a:blipFill>
            <a:blip r:embed="rId2"/>
            <a:stretch>
              <a:fillRect t="-422" b="-42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a:off x="1843396" y="2582955"/>
            <a:ext cx="14959965" cy="9525"/>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9" y="429905"/>
            <a:ext cx="13084306" cy="2176135"/>
            <a:chOff x="0" y="0"/>
            <a:chExt cx="17445741" cy="2901514"/>
          </a:xfrm>
        </p:grpSpPr>
        <p:sp>
          <p:nvSpPr>
            <p:cNvPr id="8" name="Freeform 8"/>
            <p:cNvSpPr/>
            <p:nvPr/>
          </p:nvSpPr>
          <p:spPr>
            <a:xfrm>
              <a:off x="0" y="0"/>
              <a:ext cx="17445741" cy="2901514"/>
            </a:xfrm>
            <a:custGeom>
              <a:avLst/>
              <a:gdLst/>
              <a:ahLst/>
              <a:cxnLst/>
              <a:rect l="l" t="t" r="r" b="b"/>
              <a:pathLst>
                <a:path w="17445741" h="2901514">
                  <a:moveTo>
                    <a:pt x="0" y="0"/>
                  </a:moveTo>
                  <a:lnTo>
                    <a:pt x="17445741" y="0"/>
                  </a:lnTo>
                  <a:lnTo>
                    <a:pt x="17445741" y="2901514"/>
                  </a:lnTo>
                  <a:lnTo>
                    <a:pt x="0" y="2901514"/>
                  </a:lnTo>
                  <a:close/>
                </a:path>
              </a:pathLst>
            </a:custGeom>
            <a:solidFill>
              <a:srgbClr val="000000">
                <a:alpha val="0"/>
              </a:srgbClr>
            </a:solidFill>
          </p:spPr>
        </p:sp>
        <p:sp>
          <p:nvSpPr>
            <p:cNvPr id="9" name="TextBox 9"/>
            <p:cNvSpPr txBox="1"/>
            <p:nvPr/>
          </p:nvSpPr>
          <p:spPr>
            <a:xfrm>
              <a:off x="0" y="-9525"/>
              <a:ext cx="17445741"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State of Charge Estimation for Electric Vehicle Battery Management Systems Using the Hybrid Recurrent Learning Approach with Explainable Artificial Intelligence</a:t>
              </a:r>
            </a:p>
          </p:txBody>
        </p:sp>
      </p:grpSp>
      <p:sp>
        <p:nvSpPr>
          <p:cNvPr id="10" name="Freeform 10" descr="Immagine che contiene testo, schermata, Pubblicazione, libro  Descrizione generata automaticamente"/>
          <p:cNvSpPr/>
          <p:nvPr/>
        </p:nvSpPr>
        <p:spPr>
          <a:xfrm rot="5400000">
            <a:off x="145175" y="4314510"/>
            <a:ext cx="6012628" cy="2616193"/>
          </a:xfrm>
          <a:custGeom>
            <a:avLst/>
            <a:gdLst/>
            <a:ahLst/>
            <a:cxnLst/>
            <a:rect l="l" t="t" r="r" b="b"/>
            <a:pathLst>
              <a:path w="6012628" h="2616193">
                <a:moveTo>
                  <a:pt x="0" y="0"/>
                </a:moveTo>
                <a:lnTo>
                  <a:pt x="6012628" y="0"/>
                </a:lnTo>
                <a:lnTo>
                  <a:pt x="6012628" y="2616193"/>
                </a:lnTo>
                <a:lnTo>
                  <a:pt x="0" y="2616193"/>
                </a:lnTo>
                <a:lnTo>
                  <a:pt x="0" y="0"/>
                </a:lnTo>
                <a:close/>
              </a:path>
            </a:pathLst>
          </a:custGeom>
          <a:blipFill>
            <a:blip r:embed="rId3"/>
            <a:stretch>
              <a:fillRect l="-511" t="-795" b="-795"/>
            </a:stretch>
          </a:blipFill>
        </p:spPr>
      </p:sp>
      <p:grpSp>
        <p:nvGrpSpPr>
          <p:cNvPr id="11" name="Group 11"/>
          <p:cNvGrpSpPr/>
          <p:nvPr/>
        </p:nvGrpSpPr>
        <p:grpSpPr>
          <a:xfrm>
            <a:off x="1843394" y="8649999"/>
            <a:ext cx="2816971" cy="646330"/>
            <a:chOff x="0" y="0"/>
            <a:chExt cx="3755961" cy="861774"/>
          </a:xfrm>
        </p:grpSpPr>
        <p:sp>
          <p:nvSpPr>
            <p:cNvPr id="12" name="Freeform 12"/>
            <p:cNvSpPr/>
            <p:nvPr/>
          </p:nvSpPr>
          <p:spPr>
            <a:xfrm>
              <a:off x="0" y="0"/>
              <a:ext cx="3755961" cy="861774"/>
            </a:xfrm>
            <a:custGeom>
              <a:avLst/>
              <a:gdLst/>
              <a:ahLst/>
              <a:cxnLst/>
              <a:rect l="l" t="t" r="r" b="b"/>
              <a:pathLst>
                <a:path w="3755961" h="861774">
                  <a:moveTo>
                    <a:pt x="0" y="0"/>
                  </a:moveTo>
                  <a:lnTo>
                    <a:pt x="3755961" y="0"/>
                  </a:lnTo>
                  <a:lnTo>
                    <a:pt x="3755961" y="861774"/>
                  </a:lnTo>
                  <a:lnTo>
                    <a:pt x="0" y="861774"/>
                  </a:lnTo>
                  <a:close/>
                </a:path>
              </a:pathLst>
            </a:custGeom>
            <a:solidFill>
              <a:srgbClr val="000000">
                <a:alpha val="0"/>
              </a:srgbClr>
            </a:solidFill>
          </p:spPr>
        </p:sp>
        <p:sp>
          <p:nvSpPr>
            <p:cNvPr id="13" name="TextBox 13"/>
            <p:cNvSpPr txBox="1"/>
            <p:nvPr/>
          </p:nvSpPr>
          <p:spPr>
            <a:xfrm>
              <a:off x="0" y="-38100"/>
              <a:ext cx="3755961" cy="899874"/>
            </a:xfrm>
            <a:prstGeom prst="rect">
              <a:avLst/>
            </a:prstGeom>
          </p:spPr>
          <p:txBody>
            <a:bodyPr lIns="0" tIns="0" rIns="0" bIns="0" rtlCol="0" anchor="t"/>
            <a:lstStyle/>
            <a:p>
              <a:pPr algn="ctr">
                <a:lnSpc>
                  <a:spcPts val="1980"/>
                </a:lnSpc>
              </a:pPr>
              <a:r>
                <a:rPr lang="en-US" sz="1650" b="1">
                  <a:solidFill>
                    <a:srgbClr val="000000"/>
                  </a:solidFill>
                  <a:latin typeface="Arial Bold"/>
                  <a:ea typeface="Arial Bold"/>
                  <a:cs typeface="Arial Bold"/>
                  <a:sym typeface="Arial Bold"/>
                </a:rPr>
                <a:t>LSTM</a:t>
              </a:r>
            </a:p>
            <a:p>
              <a:pPr algn="ctr">
                <a:lnSpc>
                  <a:spcPts val="1980"/>
                </a:lnSpc>
              </a:pPr>
              <a:r>
                <a:rPr lang="en-US" sz="1650">
                  <a:solidFill>
                    <a:srgbClr val="000000"/>
                  </a:solidFill>
                  <a:latin typeface="Calibri (MS)"/>
                  <a:ea typeface="Calibri (MS)"/>
                  <a:cs typeface="Calibri (MS)"/>
                  <a:sym typeface="Calibri (MS)"/>
                </a:rPr>
                <a:t>no_params: 9,513,729</a:t>
              </a:r>
            </a:p>
          </p:txBody>
        </p:sp>
      </p:grpSp>
      <p:sp>
        <p:nvSpPr>
          <p:cNvPr id="14" name="Freeform 14" descr="Immagine che contiene testo, schermata, Pubblicazione, Parallelo  Descrizione generata automaticamente"/>
          <p:cNvSpPr/>
          <p:nvPr/>
        </p:nvSpPr>
        <p:spPr>
          <a:xfrm rot="5400000">
            <a:off x="3281027" y="4316729"/>
            <a:ext cx="6012628" cy="2611755"/>
          </a:xfrm>
          <a:custGeom>
            <a:avLst/>
            <a:gdLst/>
            <a:ahLst/>
            <a:cxnLst/>
            <a:rect l="l" t="t" r="r" b="b"/>
            <a:pathLst>
              <a:path w="6012628" h="2611755">
                <a:moveTo>
                  <a:pt x="0" y="0"/>
                </a:moveTo>
                <a:lnTo>
                  <a:pt x="6012628" y="0"/>
                </a:lnTo>
                <a:lnTo>
                  <a:pt x="6012628" y="2611755"/>
                </a:lnTo>
                <a:lnTo>
                  <a:pt x="0" y="2611755"/>
                </a:lnTo>
                <a:lnTo>
                  <a:pt x="0" y="0"/>
                </a:lnTo>
                <a:close/>
              </a:path>
            </a:pathLst>
          </a:custGeom>
          <a:blipFill>
            <a:blip r:embed="rId4"/>
            <a:stretch>
              <a:fillRect l="-513" r="-289"/>
            </a:stretch>
          </a:blipFill>
        </p:spPr>
      </p:sp>
      <p:grpSp>
        <p:nvGrpSpPr>
          <p:cNvPr id="15" name="Group 15"/>
          <p:cNvGrpSpPr/>
          <p:nvPr/>
        </p:nvGrpSpPr>
        <p:grpSpPr>
          <a:xfrm>
            <a:off x="4795641" y="8649999"/>
            <a:ext cx="2788635" cy="646330"/>
            <a:chOff x="0" y="0"/>
            <a:chExt cx="3718180" cy="861774"/>
          </a:xfrm>
        </p:grpSpPr>
        <p:sp>
          <p:nvSpPr>
            <p:cNvPr id="16" name="Freeform 16"/>
            <p:cNvSpPr/>
            <p:nvPr/>
          </p:nvSpPr>
          <p:spPr>
            <a:xfrm>
              <a:off x="0" y="0"/>
              <a:ext cx="3718180" cy="861774"/>
            </a:xfrm>
            <a:custGeom>
              <a:avLst/>
              <a:gdLst/>
              <a:ahLst/>
              <a:cxnLst/>
              <a:rect l="l" t="t" r="r" b="b"/>
              <a:pathLst>
                <a:path w="3718180" h="861774">
                  <a:moveTo>
                    <a:pt x="0" y="0"/>
                  </a:moveTo>
                  <a:lnTo>
                    <a:pt x="3718180" y="0"/>
                  </a:lnTo>
                  <a:lnTo>
                    <a:pt x="3718180" y="861774"/>
                  </a:lnTo>
                  <a:lnTo>
                    <a:pt x="0" y="861774"/>
                  </a:lnTo>
                  <a:close/>
                </a:path>
              </a:pathLst>
            </a:custGeom>
            <a:solidFill>
              <a:srgbClr val="000000">
                <a:alpha val="0"/>
              </a:srgbClr>
            </a:solidFill>
          </p:spPr>
        </p:sp>
        <p:sp>
          <p:nvSpPr>
            <p:cNvPr id="17" name="TextBox 17"/>
            <p:cNvSpPr txBox="1"/>
            <p:nvPr/>
          </p:nvSpPr>
          <p:spPr>
            <a:xfrm>
              <a:off x="0" y="-38100"/>
              <a:ext cx="3718180" cy="899874"/>
            </a:xfrm>
            <a:prstGeom prst="rect">
              <a:avLst/>
            </a:prstGeom>
          </p:spPr>
          <p:txBody>
            <a:bodyPr lIns="0" tIns="0" rIns="0" bIns="0" rtlCol="0" anchor="t"/>
            <a:lstStyle/>
            <a:p>
              <a:pPr algn="ctr">
                <a:lnSpc>
                  <a:spcPts val="1980"/>
                </a:lnSpc>
              </a:pPr>
              <a:r>
                <a:rPr lang="en-US" sz="1650" b="1">
                  <a:solidFill>
                    <a:srgbClr val="000000"/>
                  </a:solidFill>
                  <a:latin typeface="Arial Bold"/>
                  <a:ea typeface="Arial Bold"/>
                  <a:cs typeface="Arial Bold"/>
                  <a:sym typeface="Arial Bold"/>
                </a:rPr>
                <a:t>CNN-LSTM</a:t>
              </a:r>
            </a:p>
            <a:p>
              <a:pPr algn="ctr">
                <a:lnSpc>
                  <a:spcPts val="1980"/>
                </a:lnSpc>
              </a:pPr>
              <a:r>
                <a:rPr lang="en-US" sz="1650">
                  <a:solidFill>
                    <a:srgbClr val="000000"/>
                  </a:solidFill>
                  <a:latin typeface="Calibri (MS)"/>
                  <a:ea typeface="Calibri (MS)"/>
                  <a:cs typeface="Calibri (MS)"/>
                  <a:sym typeface="Calibri (MS)"/>
                </a:rPr>
                <a:t>no_params: 9,774,849</a:t>
              </a:r>
            </a:p>
          </p:txBody>
        </p:sp>
      </p:grpSp>
      <p:sp>
        <p:nvSpPr>
          <p:cNvPr id="18" name="Freeform 18" descr="Immagine che contiene testo, schermata, Parallelo, libro  Descrizione generata automaticamente"/>
          <p:cNvSpPr/>
          <p:nvPr/>
        </p:nvSpPr>
        <p:spPr>
          <a:xfrm rot="5400000">
            <a:off x="6143668" y="4265868"/>
            <a:ext cx="6012628" cy="2713478"/>
          </a:xfrm>
          <a:custGeom>
            <a:avLst/>
            <a:gdLst/>
            <a:ahLst/>
            <a:cxnLst/>
            <a:rect l="l" t="t" r="r" b="b"/>
            <a:pathLst>
              <a:path w="6012628" h="2713478">
                <a:moveTo>
                  <a:pt x="0" y="0"/>
                </a:moveTo>
                <a:lnTo>
                  <a:pt x="6012628" y="0"/>
                </a:lnTo>
                <a:lnTo>
                  <a:pt x="6012628" y="2713477"/>
                </a:lnTo>
                <a:lnTo>
                  <a:pt x="0" y="2713477"/>
                </a:lnTo>
                <a:lnTo>
                  <a:pt x="0" y="0"/>
                </a:lnTo>
                <a:close/>
              </a:path>
            </a:pathLst>
          </a:custGeom>
          <a:blipFill>
            <a:blip r:embed="rId5"/>
            <a:stretch>
              <a:fillRect l="-515" r="-765"/>
            </a:stretch>
          </a:blipFill>
        </p:spPr>
      </p:sp>
      <p:grpSp>
        <p:nvGrpSpPr>
          <p:cNvPr id="19" name="Group 19"/>
          <p:cNvGrpSpPr/>
          <p:nvPr/>
        </p:nvGrpSpPr>
        <p:grpSpPr>
          <a:xfrm>
            <a:off x="7719557" y="8649999"/>
            <a:ext cx="2860849" cy="646330"/>
            <a:chOff x="0" y="0"/>
            <a:chExt cx="3814465" cy="861774"/>
          </a:xfrm>
        </p:grpSpPr>
        <p:sp>
          <p:nvSpPr>
            <p:cNvPr id="20" name="Freeform 20"/>
            <p:cNvSpPr/>
            <p:nvPr/>
          </p:nvSpPr>
          <p:spPr>
            <a:xfrm>
              <a:off x="0" y="0"/>
              <a:ext cx="3814466" cy="861774"/>
            </a:xfrm>
            <a:custGeom>
              <a:avLst/>
              <a:gdLst/>
              <a:ahLst/>
              <a:cxnLst/>
              <a:rect l="l" t="t" r="r" b="b"/>
              <a:pathLst>
                <a:path w="3814466" h="861774">
                  <a:moveTo>
                    <a:pt x="0" y="0"/>
                  </a:moveTo>
                  <a:lnTo>
                    <a:pt x="3814466" y="0"/>
                  </a:lnTo>
                  <a:lnTo>
                    <a:pt x="3814466" y="861774"/>
                  </a:lnTo>
                  <a:lnTo>
                    <a:pt x="0" y="861774"/>
                  </a:lnTo>
                  <a:close/>
                </a:path>
              </a:pathLst>
            </a:custGeom>
            <a:solidFill>
              <a:srgbClr val="000000">
                <a:alpha val="0"/>
              </a:srgbClr>
            </a:solidFill>
          </p:spPr>
        </p:sp>
        <p:sp>
          <p:nvSpPr>
            <p:cNvPr id="21" name="TextBox 21"/>
            <p:cNvSpPr txBox="1"/>
            <p:nvPr/>
          </p:nvSpPr>
          <p:spPr>
            <a:xfrm>
              <a:off x="0" y="-38100"/>
              <a:ext cx="3814465" cy="899874"/>
            </a:xfrm>
            <a:prstGeom prst="rect">
              <a:avLst/>
            </a:prstGeom>
          </p:spPr>
          <p:txBody>
            <a:bodyPr lIns="0" tIns="0" rIns="0" bIns="0" rtlCol="0" anchor="t"/>
            <a:lstStyle/>
            <a:p>
              <a:pPr algn="ctr">
                <a:lnSpc>
                  <a:spcPts val="1980"/>
                </a:lnSpc>
              </a:pPr>
              <a:r>
                <a:rPr lang="en-US" sz="1650" b="1">
                  <a:solidFill>
                    <a:srgbClr val="000000"/>
                  </a:solidFill>
                  <a:latin typeface="Arial Bold"/>
                  <a:ea typeface="Arial Bold"/>
                  <a:cs typeface="Arial Bold"/>
                  <a:sym typeface="Arial Bold"/>
                </a:rPr>
                <a:t>CNN-Bi-Directional LSTM</a:t>
              </a:r>
            </a:p>
            <a:p>
              <a:pPr algn="ctr">
                <a:lnSpc>
                  <a:spcPts val="1980"/>
                </a:lnSpc>
              </a:pPr>
              <a:r>
                <a:rPr lang="en-US" sz="1650">
                  <a:solidFill>
                    <a:srgbClr val="000000"/>
                  </a:solidFill>
                  <a:latin typeface="Calibri (MS)"/>
                  <a:ea typeface="Calibri (MS)"/>
                  <a:cs typeface="Calibri (MS)"/>
                  <a:sym typeface="Calibri (MS)"/>
                </a:rPr>
                <a:t>no_params: 22,101,761</a:t>
              </a:r>
            </a:p>
          </p:txBody>
        </p:sp>
      </p:grpSp>
      <p:sp>
        <p:nvSpPr>
          <p:cNvPr id="22" name="Freeform 22" descr="Immagine che contiene testo, schermata, Parallelo, libro  Descrizione generata automaticamente"/>
          <p:cNvSpPr/>
          <p:nvPr/>
        </p:nvSpPr>
        <p:spPr>
          <a:xfrm rot="5400000">
            <a:off x="9055777" y="4449975"/>
            <a:ext cx="6012628" cy="2345263"/>
          </a:xfrm>
          <a:custGeom>
            <a:avLst/>
            <a:gdLst/>
            <a:ahLst/>
            <a:cxnLst/>
            <a:rect l="l" t="t" r="r" b="b"/>
            <a:pathLst>
              <a:path w="6012628" h="2345263">
                <a:moveTo>
                  <a:pt x="0" y="0"/>
                </a:moveTo>
                <a:lnTo>
                  <a:pt x="6012628" y="0"/>
                </a:lnTo>
                <a:lnTo>
                  <a:pt x="6012628" y="2345263"/>
                </a:lnTo>
                <a:lnTo>
                  <a:pt x="0" y="2345263"/>
                </a:lnTo>
                <a:lnTo>
                  <a:pt x="0" y="0"/>
                </a:lnTo>
                <a:close/>
              </a:path>
            </a:pathLst>
          </a:custGeom>
          <a:blipFill>
            <a:blip r:embed="rId6"/>
            <a:stretch>
              <a:fillRect l="-511" t="-4517" b="-4517"/>
            </a:stretch>
          </a:blipFill>
        </p:spPr>
      </p:sp>
      <p:grpSp>
        <p:nvGrpSpPr>
          <p:cNvPr id="23" name="Group 23"/>
          <p:cNvGrpSpPr/>
          <p:nvPr/>
        </p:nvGrpSpPr>
        <p:grpSpPr>
          <a:xfrm>
            <a:off x="10704325" y="8628920"/>
            <a:ext cx="2715531" cy="646330"/>
            <a:chOff x="0" y="0"/>
            <a:chExt cx="3620709" cy="861774"/>
          </a:xfrm>
        </p:grpSpPr>
        <p:sp>
          <p:nvSpPr>
            <p:cNvPr id="24" name="Freeform 24"/>
            <p:cNvSpPr/>
            <p:nvPr/>
          </p:nvSpPr>
          <p:spPr>
            <a:xfrm>
              <a:off x="0" y="0"/>
              <a:ext cx="3620708" cy="861774"/>
            </a:xfrm>
            <a:custGeom>
              <a:avLst/>
              <a:gdLst/>
              <a:ahLst/>
              <a:cxnLst/>
              <a:rect l="l" t="t" r="r" b="b"/>
              <a:pathLst>
                <a:path w="3620708" h="861774">
                  <a:moveTo>
                    <a:pt x="0" y="0"/>
                  </a:moveTo>
                  <a:lnTo>
                    <a:pt x="3620708" y="0"/>
                  </a:lnTo>
                  <a:lnTo>
                    <a:pt x="3620708" y="861774"/>
                  </a:lnTo>
                  <a:lnTo>
                    <a:pt x="0" y="861774"/>
                  </a:lnTo>
                  <a:close/>
                </a:path>
              </a:pathLst>
            </a:custGeom>
            <a:solidFill>
              <a:srgbClr val="000000">
                <a:alpha val="0"/>
              </a:srgbClr>
            </a:solidFill>
          </p:spPr>
        </p:sp>
        <p:sp>
          <p:nvSpPr>
            <p:cNvPr id="25" name="TextBox 25"/>
            <p:cNvSpPr txBox="1"/>
            <p:nvPr/>
          </p:nvSpPr>
          <p:spPr>
            <a:xfrm>
              <a:off x="0" y="-38100"/>
              <a:ext cx="3620709" cy="899874"/>
            </a:xfrm>
            <a:prstGeom prst="rect">
              <a:avLst/>
            </a:prstGeom>
          </p:spPr>
          <p:txBody>
            <a:bodyPr lIns="0" tIns="0" rIns="0" bIns="0" rtlCol="0" anchor="t"/>
            <a:lstStyle/>
            <a:p>
              <a:pPr algn="ctr">
                <a:lnSpc>
                  <a:spcPts val="1980"/>
                </a:lnSpc>
              </a:pPr>
              <a:r>
                <a:rPr lang="en-US" sz="1650" b="1">
                  <a:solidFill>
                    <a:srgbClr val="000000"/>
                  </a:solidFill>
                  <a:latin typeface="Arial Bold"/>
                  <a:ea typeface="Arial Bold"/>
                  <a:cs typeface="Arial Bold"/>
                  <a:sym typeface="Arial Bold"/>
                </a:rPr>
                <a:t>GRU</a:t>
              </a:r>
            </a:p>
            <a:p>
              <a:pPr algn="ctr">
                <a:lnSpc>
                  <a:spcPts val="1980"/>
                </a:lnSpc>
              </a:pPr>
              <a:r>
                <a:rPr lang="en-US" sz="1650">
                  <a:solidFill>
                    <a:srgbClr val="000000"/>
                  </a:solidFill>
                  <a:latin typeface="Calibri (MS)"/>
                  <a:ea typeface="Calibri (MS)"/>
                  <a:cs typeface="Calibri (MS)"/>
                  <a:sym typeface="Calibri (MS)"/>
                </a:rPr>
                <a:t>no_params: 1,729,217</a:t>
              </a:r>
            </a:p>
          </p:txBody>
        </p:sp>
      </p:grpSp>
      <p:sp>
        <p:nvSpPr>
          <p:cNvPr id="26" name="Freeform 26" descr="Immagine che contiene testo, schermata, Parallelo, Carattere  Descrizione generata automaticamente"/>
          <p:cNvSpPr/>
          <p:nvPr/>
        </p:nvSpPr>
        <p:spPr>
          <a:xfrm rot="5400000">
            <a:off x="12285417" y="4109765"/>
            <a:ext cx="5824155" cy="2837210"/>
          </a:xfrm>
          <a:custGeom>
            <a:avLst/>
            <a:gdLst/>
            <a:ahLst/>
            <a:cxnLst/>
            <a:rect l="l" t="t" r="r" b="b"/>
            <a:pathLst>
              <a:path w="5824155" h="2837210">
                <a:moveTo>
                  <a:pt x="0" y="0"/>
                </a:moveTo>
                <a:lnTo>
                  <a:pt x="5824155" y="0"/>
                </a:lnTo>
                <a:lnTo>
                  <a:pt x="5824155" y="2837210"/>
                </a:lnTo>
                <a:lnTo>
                  <a:pt x="0" y="2837210"/>
                </a:lnTo>
                <a:lnTo>
                  <a:pt x="0" y="0"/>
                </a:lnTo>
                <a:close/>
              </a:path>
            </a:pathLst>
          </a:custGeom>
          <a:blipFill>
            <a:blip r:embed="rId7"/>
            <a:stretch>
              <a:fillRect l="-511" t="-430" b="-430"/>
            </a:stretch>
          </a:blipFill>
        </p:spPr>
      </p:sp>
      <p:grpSp>
        <p:nvGrpSpPr>
          <p:cNvPr id="27" name="Group 27"/>
          <p:cNvGrpSpPr/>
          <p:nvPr/>
        </p:nvGrpSpPr>
        <p:grpSpPr>
          <a:xfrm>
            <a:off x="13823723" y="8649998"/>
            <a:ext cx="2883532" cy="646330"/>
            <a:chOff x="0" y="0"/>
            <a:chExt cx="3844710" cy="861774"/>
          </a:xfrm>
        </p:grpSpPr>
        <p:sp>
          <p:nvSpPr>
            <p:cNvPr id="28" name="Freeform 28"/>
            <p:cNvSpPr/>
            <p:nvPr/>
          </p:nvSpPr>
          <p:spPr>
            <a:xfrm>
              <a:off x="0" y="0"/>
              <a:ext cx="3844710" cy="861774"/>
            </a:xfrm>
            <a:custGeom>
              <a:avLst/>
              <a:gdLst/>
              <a:ahLst/>
              <a:cxnLst/>
              <a:rect l="l" t="t" r="r" b="b"/>
              <a:pathLst>
                <a:path w="3844710" h="861774">
                  <a:moveTo>
                    <a:pt x="0" y="0"/>
                  </a:moveTo>
                  <a:lnTo>
                    <a:pt x="3844710" y="0"/>
                  </a:lnTo>
                  <a:lnTo>
                    <a:pt x="3844710" y="861774"/>
                  </a:lnTo>
                  <a:lnTo>
                    <a:pt x="0" y="861774"/>
                  </a:lnTo>
                  <a:close/>
                </a:path>
              </a:pathLst>
            </a:custGeom>
            <a:solidFill>
              <a:srgbClr val="000000">
                <a:alpha val="0"/>
              </a:srgbClr>
            </a:solidFill>
          </p:spPr>
        </p:sp>
        <p:sp>
          <p:nvSpPr>
            <p:cNvPr id="29" name="TextBox 29"/>
            <p:cNvSpPr txBox="1"/>
            <p:nvPr/>
          </p:nvSpPr>
          <p:spPr>
            <a:xfrm>
              <a:off x="0" y="-38100"/>
              <a:ext cx="3844710" cy="899874"/>
            </a:xfrm>
            <a:prstGeom prst="rect">
              <a:avLst/>
            </a:prstGeom>
          </p:spPr>
          <p:txBody>
            <a:bodyPr lIns="0" tIns="0" rIns="0" bIns="0" rtlCol="0" anchor="t"/>
            <a:lstStyle/>
            <a:p>
              <a:pPr algn="ctr">
                <a:lnSpc>
                  <a:spcPts val="1980"/>
                </a:lnSpc>
              </a:pPr>
              <a:r>
                <a:rPr lang="en-US" sz="1650" b="1">
                  <a:solidFill>
                    <a:srgbClr val="000000"/>
                  </a:solidFill>
                  <a:latin typeface="Arial Bold"/>
                  <a:ea typeface="Arial Bold"/>
                  <a:cs typeface="Arial Bold"/>
                  <a:sym typeface="Arial Bold"/>
                </a:rPr>
                <a:t>Hybrid CNN-GRU-LSTM</a:t>
              </a:r>
            </a:p>
            <a:p>
              <a:pPr algn="ctr">
                <a:lnSpc>
                  <a:spcPts val="1980"/>
                </a:lnSpc>
              </a:pPr>
              <a:r>
                <a:rPr lang="en-US" sz="1650">
                  <a:solidFill>
                    <a:srgbClr val="000000"/>
                  </a:solidFill>
                  <a:latin typeface="Calibri (MS)"/>
                  <a:ea typeface="Calibri (MS)"/>
                  <a:cs typeface="Calibri (MS)"/>
                  <a:sym typeface="Calibri (MS)"/>
                </a:rPr>
                <a:t>no_params: 925,313</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9" y="429905"/>
            <a:ext cx="12913666" cy="2176135"/>
            <a:chOff x="0" y="0"/>
            <a:chExt cx="17218221" cy="2901514"/>
          </a:xfrm>
        </p:grpSpPr>
        <p:sp>
          <p:nvSpPr>
            <p:cNvPr id="8" name="Freeform 8"/>
            <p:cNvSpPr/>
            <p:nvPr/>
          </p:nvSpPr>
          <p:spPr>
            <a:xfrm>
              <a:off x="0" y="0"/>
              <a:ext cx="17218220" cy="2901514"/>
            </a:xfrm>
            <a:custGeom>
              <a:avLst/>
              <a:gdLst/>
              <a:ahLst/>
              <a:cxnLst/>
              <a:rect l="l" t="t" r="r" b="b"/>
              <a:pathLst>
                <a:path w="17218220" h="2901514">
                  <a:moveTo>
                    <a:pt x="0" y="0"/>
                  </a:moveTo>
                  <a:lnTo>
                    <a:pt x="17218220" y="0"/>
                  </a:lnTo>
                  <a:lnTo>
                    <a:pt x="17218220" y="2901514"/>
                  </a:lnTo>
                  <a:lnTo>
                    <a:pt x="0" y="2901514"/>
                  </a:lnTo>
                  <a:close/>
                </a:path>
              </a:pathLst>
            </a:custGeom>
            <a:solidFill>
              <a:srgbClr val="000000">
                <a:alpha val="0"/>
              </a:srgbClr>
            </a:solidFill>
          </p:spPr>
        </p:sp>
        <p:sp>
          <p:nvSpPr>
            <p:cNvPr id="9" name="TextBox 9"/>
            <p:cNvSpPr txBox="1"/>
            <p:nvPr/>
          </p:nvSpPr>
          <p:spPr>
            <a:xfrm>
              <a:off x="0" y="-9525"/>
              <a:ext cx="17218221"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State of Charge Estimation for Electric Vehicle Battery Management Systems Using the Hybrid Recurrent Learning Approach with Explainable Artificial Intelligence</a:t>
              </a:r>
            </a:p>
          </p:txBody>
        </p:sp>
      </p:grpSp>
      <p:sp>
        <p:nvSpPr>
          <p:cNvPr id="10" name="Freeform 10" descr="Immagine che contiene testo, schermata, diagramma, linea  Descrizione generata automaticamente"/>
          <p:cNvSpPr/>
          <p:nvPr/>
        </p:nvSpPr>
        <p:spPr>
          <a:xfrm>
            <a:off x="9972680" y="2992370"/>
            <a:ext cx="6669402" cy="4320000"/>
          </a:xfrm>
          <a:custGeom>
            <a:avLst/>
            <a:gdLst/>
            <a:ahLst/>
            <a:cxnLst/>
            <a:rect l="l" t="t" r="r" b="b"/>
            <a:pathLst>
              <a:path w="6669402" h="4320000">
                <a:moveTo>
                  <a:pt x="0" y="0"/>
                </a:moveTo>
                <a:lnTo>
                  <a:pt x="6669402" y="0"/>
                </a:lnTo>
                <a:lnTo>
                  <a:pt x="6669402" y="4320000"/>
                </a:lnTo>
                <a:lnTo>
                  <a:pt x="0" y="4320000"/>
                </a:lnTo>
                <a:lnTo>
                  <a:pt x="0" y="0"/>
                </a:lnTo>
                <a:close/>
              </a:path>
            </a:pathLst>
          </a:custGeom>
          <a:blipFill>
            <a:blip r:embed="rId2"/>
            <a:stretch>
              <a:fillRect/>
            </a:stretch>
          </a:blipFill>
        </p:spPr>
      </p:sp>
      <p:sp>
        <p:nvSpPr>
          <p:cNvPr id="11" name="Freeform 11" descr="Immagine che contiene testo, schermata, diagramma, linea  Descrizione generata automaticamente"/>
          <p:cNvSpPr/>
          <p:nvPr/>
        </p:nvSpPr>
        <p:spPr>
          <a:xfrm>
            <a:off x="1645918" y="2992370"/>
            <a:ext cx="6535090" cy="4320000"/>
          </a:xfrm>
          <a:custGeom>
            <a:avLst/>
            <a:gdLst/>
            <a:ahLst/>
            <a:cxnLst/>
            <a:rect l="l" t="t" r="r" b="b"/>
            <a:pathLst>
              <a:path w="6535090" h="4320000">
                <a:moveTo>
                  <a:pt x="0" y="0"/>
                </a:moveTo>
                <a:lnTo>
                  <a:pt x="6535091" y="0"/>
                </a:lnTo>
                <a:lnTo>
                  <a:pt x="6535091" y="4320000"/>
                </a:lnTo>
                <a:lnTo>
                  <a:pt x="0" y="4320000"/>
                </a:lnTo>
                <a:lnTo>
                  <a:pt x="0" y="0"/>
                </a:lnTo>
                <a:close/>
              </a:path>
            </a:pathLst>
          </a:custGeom>
          <a:blipFill>
            <a:blip r:embed="rId3"/>
            <a:stretch>
              <a:fillRect/>
            </a:stretch>
          </a:blipFill>
        </p:spPr>
      </p:sp>
      <p:grpSp>
        <p:nvGrpSpPr>
          <p:cNvPr id="12" name="Group 12"/>
          <p:cNvGrpSpPr/>
          <p:nvPr/>
        </p:nvGrpSpPr>
        <p:grpSpPr>
          <a:xfrm>
            <a:off x="1645918" y="7680962"/>
            <a:ext cx="14996163" cy="1800493"/>
            <a:chOff x="0" y="0"/>
            <a:chExt cx="19994884" cy="2400658"/>
          </a:xfrm>
        </p:grpSpPr>
        <p:sp>
          <p:nvSpPr>
            <p:cNvPr id="13" name="Freeform 13"/>
            <p:cNvSpPr/>
            <p:nvPr/>
          </p:nvSpPr>
          <p:spPr>
            <a:xfrm>
              <a:off x="0" y="0"/>
              <a:ext cx="19994883" cy="2400658"/>
            </a:xfrm>
            <a:custGeom>
              <a:avLst/>
              <a:gdLst/>
              <a:ahLst/>
              <a:cxnLst/>
              <a:rect l="l" t="t" r="r" b="b"/>
              <a:pathLst>
                <a:path w="19994883" h="2400658">
                  <a:moveTo>
                    <a:pt x="0" y="0"/>
                  </a:moveTo>
                  <a:lnTo>
                    <a:pt x="19994883" y="0"/>
                  </a:lnTo>
                  <a:lnTo>
                    <a:pt x="19994883" y="2400658"/>
                  </a:lnTo>
                  <a:lnTo>
                    <a:pt x="0" y="2400658"/>
                  </a:lnTo>
                  <a:close/>
                </a:path>
              </a:pathLst>
            </a:custGeom>
            <a:solidFill>
              <a:srgbClr val="000000">
                <a:alpha val="0"/>
              </a:srgbClr>
            </a:solidFill>
          </p:spPr>
        </p:sp>
        <p:sp>
          <p:nvSpPr>
            <p:cNvPr id="14" name="TextBox 14"/>
            <p:cNvSpPr txBox="1"/>
            <p:nvPr/>
          </p:nvSpPr>
          <p:spPr>
            <a:xfrm>
              <a:off x="0" y="-57150"/>
              <a:ext cx="19994884" cy="2457808"/>
            </a:xfrm>
            <a:prstGeom prst="rect">
              <a:avLst/>
            </a:prstGeom>
          </p:spPr>
          <p:txBody>
            <a:bodyPr lIns="0" tIns="0" rIns="0" bIns="0" rtlCol="0" anchor="t"/>
            <a:lstStyle/>
            <a:p>
              <a:pPr algn="just">
                <a:lnSpc>
                  <a:spcPts val="3240"/>
                </a:lnSpc>
              </a:pPr>
              <a:r>
                <a:rPr lang="en-US" sz="2700">
                  <a:solidFill>
                    <a:srgbClr val="000000"/>
                  </a:solidFill>
                  <a:latin typeface="Calibri (MS)"/>
                  <a:ea typeface="Calibri (MS)"/>
                  <a:cs typeface="Calibri (MS)"/>
                  <a:sym typeface="Calibri (MS)"/>
                </a:rPr>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9" y="429905"/>
            <a:ext cx="13230568" cy="2176135"/>
            <a:chOff x="0" y="0"/>
            <a:chExt cx="17640757" cy="2901514"/>
          </a:xfrm>
        </p:grpSpPr>
        <p:sp>
          <p:nvSpPr>
            <p:cNvPr id="8" name="Freeform 8"/>
            <p:cNvSpPr/>
            <p:nvPr/>
          </p:nvSpPr>
          <p:spPr>
            <a:xfrm>
              <a:off x="0" y="0"/>
              <a:ext cx="17640757" cy="2901514"/>
            </a:xfrm>
            <a:custGeom>
              <a:avLst/>
              <a:gdLst/>
              <a:ahLst/>
              <a:cxnLst/>
              <a:rect l="l" t="t" r="r" b="b"/>
              <a:pathLst>
                <a:path w="17640757" h="2901514">
                  <a:moveTo>
                    <a:pt x="0" y="0"/>
                  </a:moveTo>
                  <a:lnTo>
                    <a:pt x="17640757" y="0"/>
                  </a:lnTo>
                  <a:lnTo>
                    <a:pt x="17640757" y="2901514"/>
                  </a:lnTo>
                  <a:lnTo>
                    <a:pt x="0" y="2901514"/>
                  </a:lnTo>
                  <a:close/>
                </a:path>
              </a:pathLst>
            </a:custGeom>
            <a:solidFill>
              <a:srgbClr val="000000">
                <a:alpha val="0"/>
              </a:srgbClr>
            </a:solidFill>
          </p:spPr>
        </p:sp>
        <p:sp>
          <p:nvSpPr>
            <p:cNvPr id="9" name="TextBox 9"/>
            <p:cNvSpPr txBox="1"/>
            <p:nvPr/>
          </p:nvSpPr>
          <p:spPr>
            <a:xfrm>
              <a:off x="0" y="-9525"/>
              <a:ext cx="17640757"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State of Charge Estimation for Electric Vehicle Battery Management Systems Using the Hybrid Recurrent Learning Approach with Explainable Artificial Intelligence</a:t>
              </a:r>
            </a:p>
          </p:txBody>
        </p:sp>
      </p:grpSp>
      <p:sp>
        <p:nvSpPr>
          <p:cNvPr id="10" name="Freeform 10" descr="Immagine che contiene testo, diagramma, Diagramma, schermata  Descrizione generata automaticamente"/>
          <p:cNvSpPr/>
          <p:nvPr/>
        </p:nvSpPr>
        <p:spPr>
          <a:xfrm>
            <a:off x="1645918" y="3340800"/>
            <a:ext cx="4750851" cy="5891391"/>
          </a:xfrm>
          <a:custGeom>
            <a:avLst/>
            <a:gdLst/>
            <a:ahLst/>
            <a:cxnLst/>
            <a:rect l="l" t="t" r="r" b="b"/>
            <a:pathLst>
              <a:path w="4750851" h="5891391">
                <a:moveTo>
                  <a:pt x="0" y="0"/>
                </a:moveTo>
                <a:lnTo>
                  <a:pt x="4750851" y="0"/>
                </a:lnTo>
                <a:lnTo>
                  <a:pt x="4750851" y="5891391"/>
                </a:lnTo>
                <a:lnTo>
                  <a:pt x="0" y="5891391"/>
                </a:lnTo>
                <a:lnTo>
                  <a:pt x="0" y="0"/>
                </a:lnTo>
                <a:close/>
              </a:path>
            </a:pathLst>
          </a:custGeom>
          <a:blipFill>
            <a:blip r:embed="rId3"/>
            <a:stretch>
              <a:fillRect l="-3" r="-3"/>
            </a:stretch>
          </a:blipFill>
        </p:spPr>
      </p:sp>
      <p:sp>
        <p:nvSpPr>
          <p:cNvPr id="11" name="Freeform 11" descr="Immagine che contiene testo, schermata, diagramma, Diagramma  Descrizione generata automaticamente"/>
          <p:cNvSpPr/>
          <p:nvPr/>
        </p:nvSpPr>
        <p:spPr>
          <a:xfrm>
            <a:off x="8017582" y="3987046"/>
            <a:ext cx="8624499" cy="4598898"/>
          </a:xfrm>
          <a:custGeom>
            <a:avLst/>
            <a:gdLst/>
            <a:ahLst/>
            <a:cxnLst/>
            <a:rect l="l" t="t" r="r" b="b"/>
            <a:pathLst>
              <a:path w="8624499" h="4598898">
                <a:moveTo>
                  <a:pt x="0" y="0"/>
                </a:moveTo>
                <a:lnTo>
                  <a:pt x="8624500" y="0"/>
                </a:lnTo>
                <a:lnTo>
                  <a:pt x="8624500" y="4598898"/>
                </a:lnTo>
                <a:lnTo>
                  <a:pt x="0" y="4598898"/>
                </a:lnTo>
                <a:lnTo>
                  <a:pt x="0" y="0"/>
                </a:lnTo>
                <a:close/>
              </a:path>
            </a:pathLst>
          </a:custGeom>
          <a:blipFill>
            <a:blip r:embed="rId4"/>
            <a:stretch>
              <a:fillRect/>
            </a:stretch>
          </a:blipFill>
        </p:spPr>
      </p:sp>
      <p:grpSp>
        <p:nvGrpSpPr>
          <p:cNvPr id="12" name="Group 12"/>
          <p:cNvGrpSpPr/>
          <p:nvPr/>
        </p:nvGrpSpPr>
        <p:grpSpPr>
          <a:xfrm>
            <a:off x="1645918" y="2696421"/>
            <a:ext cx="7101752" cy="553998"/>
            <a:chOff x="0" y="0"/>
            <a:chExt cx="9469002" cy="738664"/>
          </a:xfrm>
        </p:grpSpPr>
        <p:sp>
          <p:nvSpPr>
            <p:cNvPr id="13" name="Freeform 13"/>
            <p:cNvSpPr/>
            <p:nvPr/>
          </p:nvSpPr>
          <p:spPr>
            <a:xfrm>
              <a:off x="0" y="0"/>
              <a:ext cx="9469002" cy="738664"/>
            </a:xfrm>
            <a:custGeom>
              <a:avLst/>
              <a:gdLst/>
              <a:ahLst/>
              <a:cxnLst/>
              <a:rect l="l" t="t" r="r" b="b"/>
              <a:pathLst>
                <a:path w="9469002" h="738664">
                  <a:moveTo>
                    <a:pt x="0" y="0"/>
                  </a:moveTo>
                  <a:lnTo>
                    <a:pt x="9469002" y="0"/>
                  </a:lnTo>
                  <a:lnTo>
                    <a:pt x="9469002" y="738664"/>
                  </a:lnTo>
                  <a:lnTo>
                    <a:pt x="0" y="738664"/>
                  </a:lnTo>
                  <a:close/>
                </a:path>
              </a:pathLst>
            </a:custGeom>
            <a:solidFill>
              <a:srgbClr val="000000">
                <a:alpha val="0"/>
              </a:srgbClr>
            </a:solidFill>
          </p:spPr>
        </p:sp>
        <p:sp>
          <p:nvSpPr>
            <p:cNvPr id="14" name="TextBox 14"/>
            <p:cNvSpPr txBox="1"/>
            <p:nvPr/>
          </p:nvSpPr>
          <p:spPr>
            <a:xfrm>
              <a:off x="0" y="-57150"/>
              <a:ext cx="9469002" cy="795814"/>
            </a:xfrm>
            <a:prstGeom prst="rect">
              <a:avLst/>
            </a:prstGeom>
          </p:spPr>
          <p:txBody>
            <a:bodyPr lIns="0" tIns="0" rIns="0" bIns="0" rtlCol="0" anchor="t"/>
            <a:lstStyle/>
            <a:p>
              <a:pPr algn="l">
                <a:lnSpc>
                  <a:spcPts val="3240"/>
                </a:lnSpc>
              </a:pPr>
              <a:r>
                <a:rPr lang="en-US" sz="2700">
                  <a:solidFill>
                    <a:srgbClr val="000000"/>
                  </a:solidFill>
                  <a:latin typeface="Calibri (MS)"/>
                  <a:ea typeface="Calibri (MS)"/>
                  <a:cs typeface="Calibri (MS)"/>
                  <a:sym typeface="Calibri (MS)"/>
                </a:rPr>
                <a:t>Considering the Hybrid CNN-GRU-LSTM model…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8" y="429904"/>
            <a:ext cx="12200710" cy="2176135"/>
            <a:chOff x="0" y="0"/>
            <a:chExt cx="16267614" cy="2901514"/>
          </a:xfrm>
        </p:grpSpPr>
        <p:sp>
          <p:nvSpPr>
            <p:cNvPr id="8" name="Freeform 8"/>
            <p:cNvSpPr/>
            <p:nvPr/>
          </p:nvSpPr>
          <p:spPr>
            <a:xfrm>
              <a:off x="0" y="0"/>
              <a:ext cx="16267615" cy="2901514"/>
            </a:xfrm>
            <a:custGeom>
              <a:avLst/>
              <a:gdLst/>
              <a:ahLst/>
              <a:cxnLst/>
              <a:rect l="l" t="t" r="r" b="b"/>
              <a:pathLst>
                <a:path w="16267615" h="2901514">
                  <a:moveTo>
                    <a:pt x="0" y="0"/>
                  </a:moveTo>
                  <a:lnTo>
                    <a:pt x="16267615" y="0"/>
                  </a:lnTo>
                  <a:lnTo>
                    <a:pt x="16267615" y="2901514"/>
                  </a:lnTo>
                  <a:lnTo>
                    <a:pt x="0" y="2901514"/>
                  </a:lnTo>
                  <a:close/>
                </a:path>
              </a:pathLst>
            </a:custGeom>
            <a:solidFill>
              <a:srgbClr val="000000">
                <a:alpha val="0"/>
              </a:srgbClr>
            </a:solidFill>
          </p:spPr>
        </p:sp>
        <p:sp>
          <p:nvSpPr>
            <p:cNvPr id="9" name="TextBox 9"/>
            <p:cNvSpPr txBox="1"/>
            <p:nvPr/>
          </p:nvSpPr>
          <p:spPr>
            <a:xfrm>
              <a:off x="0" y="-9525"/>
              <a:ext cx="16267614"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Synthetic Stage of Charge Estimation for Lithium-ion Batteries Based on Long Short-Term Memory Network Modeling and Adaptive H-Infinity Filter</a:t>
              </a:r>
            </a:p>
          </p:txBody>
        </p:sp>
      </p:grpSp>
      <p:sp>
        <p:nvSpPr>
          <p:cNvPr id="10" name="Freeform 10" descr="Immagine che contiene testo, schermata, diagramma, Carattere  Descrizione generata automaticamente"/>
          <p:cNvSpPr/>
          <p:nvPr/>
        </p:nvSpPr>
        <p:spPr>
          <a:xfrm>
            <a:off x="5584371" y="3680502"/>
            <a:ext cx="7119258" cy="5472933"/>
          </a:xfrm>
          <a:custGeom>
            <a:avLst/>
            <a:gdLst/>
            <a:ahLst/>
            <a:cxnLst/>
            <a:rect l="l" t="t" r="r" b="b"/>
            <a:pathLst>
              <a:path w="7119258" h="5472933">
                <a:moveTo>
                  <a:pt x="0" y="0"/>
                </a:moveTo>
                <a:lnTo>
                  <a:pt x="7119258" y="0"/>
                </a:lnTo>
                <a:lnTo>
                  <a:pt x="7119258" y="5472933"/>
                </a:lnTo>
                <a:lnTo>
                  <a:pt x="0" y="5472933"/>
                </a:lnTo>
                <a:lnTo>
                  <a:pt x="0" y="0"/>
                </a:lnTo>
                <a:close/>
              </a:path>
            </a:pathLst>
          </a:custGeom>
          <a:blipFill>
            <a:blip r:embed="rId3"/>
            <a:stretch>
              <a:fillRect/>
            </a:stretch>
          </a:blipFill>
        </p:spPr>
      </p:sp>
      <p:grpSp>
        <p:nvGrpSpPr>
          <p:cNvPr id="11" name="Group 11"/>
          <p:cNvGrpSpPr/>
          <p:nvPr/>
        </p:nvGrpSpPr>
        <p:grpSpPr>
          <a:xfrm>
            <a:off x="1525599" y="2711006"/>
            <a:ext cx="15116480" cy="969497"/>
            <a:chOff x="0" y="0"/>
            <a:chExt cx="20155306" cy="1292662"/>
          </a:xfrm>
        </p:grpSpPr>
        <p:sp>
          <p:nvSpPr>
            <p:cNvPr id="12" name="Freeform 12"/>
            <p:cNvSpPr/>
            <p:nvPr/>
          </p:nvSpPr>
          <p:spPr>
            <a:xfrm>
              <a:off x="0" y="0"/>
              <a:ext cx="20155306" cy="1292662"/>
            </a:xfrm>
            <a:custGeom>
              <a:avLst/>
              <a:gdLst/>
              <a:ahLst/>
              <a:cxnLst/>
              <a:rect l="l" t="t" r="r" b="b"/>
              <a:pathLst>
                <a:path w="20155306" h="1292662">
                  <a:moveTo>
                    <a:pt x="0" y="0"/>
                  </a:moveTo>
                  <a:lnTo>
                    <a:pt x="20155306" y="0"/>
                  </a:lnTo>
                  <a:lnTo>
                    <a:pt x="20155306" y="1292662"/>
                  </a:lnTo>
                  <a:lnTo>
                    <a:pt x="0" y="1292662"/>
                  </a:lnTo>
                  <a:close/>
                </a:path>
              </a:pathLst>
            </a:custGeom>
            <a:solidFill>
              <a:srgbClr val="000000">
                <a:alpha val="0"/>
              </a:srgbClr>
            </a:solidFill>
          </p:spPr>
        </p:sp>
        <p:sp>
          <p:nvSpPr>
            <p:cNvPr id="13" name="TextBox 13"/>
            <p:cNvSpPr txBox="1"/>
            <p:nvPr/>
          </p:nvSpPr>
          <p:spPr>
            <a:xfrm>
              <a:off x="0" y="-57150"/>
              <a:ext cx="20155306" cy="1349812"/>
            </a:xfrm>
            <a:prstGeom prst="rect">
              <a:avLst/>
            </a:prstGeom>
          </p:spPr>
          <p:txBody>
            <a:bodyPr lIns="0" tIns="0" rIns="0" bIns="0" rtlCol="0" anchor="t"/>
            <a:lstStyle/>
            <a:p>
              <a:pPr algn="ctr">
                <a:lnSpc>
                  <a:spcPts val="3240"/>
                </a:lnSpc>
              </a:pPr>
              <a:r>
                <a:rPr lang="en-US" sz="2700">
                  <a:solidFill>
                    <a:srgbClr val="000000"/>
                  </a:solidFill>
                  <a:latin typeface="Calibri (MS)"/>
                  <a:ea typeface="Calibri (MS)"/>
                  <a:cs typeface="Calibri (MS)"/>
                  <a:sym typeface="Calibri (MS)"/>
                </a:rPr>
                <a:t>Dataset: </a:t>
              </a:r>
              <a:r>
                <a:rPr lang="en-US" sz="2700" u="sng">
                  <a:solidFill>
                    <a:srgbClr val="CC9900"/>
                  </a:solidFill>
                  <a:latin typeface="Calibri (MS)"/>
                  <a:ea typeface="Calibri (MS)"/>
                  <a:cs typeface="Calibri (MS)"/>
                  <a:sym typeface="Calibri (MS)"/>
                </a:rPr>
                <a:t>Federal urban driving schedule (FUDS) and dynamic stress test (DST) under different temperatures (from -10°C to 50°C with 10 °C as an increase interval)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8" y="429904"/>
            <a:ext cx="12200710" cy="2176135"/>
            <a:chOff x="0" y="0"/>
            <a:chExt cx="16267614" cy="2901514"/>
          </a:xfrm>
        </p:grpSpPr>
        <p:sp>
          <p:nvSpPr>
            <p:cNvPr id="8" name="Freeform 8"/>
            <p:cNvSpPr/>
            <p:nvPr/>
          </p:nvSpPr>
          <p:spPr>
            <a:xfrm>
              <a:off x="0" y="0"/>
              <a:ext cx="16267615" cy="2901514"/>
            </a:xfrm>
            <a:custGeom>
              <a:avLst/>
              <a:gdLst/>
              <a:ahLst/>
              <a:cxnLst/>
              <a:rect l="l" t="t" r="r" b="b"/>
              <a:pathLst>
                <a:path w="16267615" h="2901514">
                  <a:moveTo>
                    <a:pt x="0" y="0"/>
                  </a:moveTo>
                  <a:lnTo>
                    <a:pt x="16267615" y="0"/>
                  </a:lnTo>
                  <a:lnTo>
                    <a:pt x="16267615" y="2901514"/>
                  </a:lnTo>
                  <a:lnTo>
                    <a:pt x="0" y="2901514"/>
                  </a:lnTo>
                  <a:close/>
                </a:path>
              </a:pathLst>
            </a:custGeom>
            <a:solidFill>
              <a:srgbClr val="000000">
                <a:alpha val="0"/>
              </a:srgbClr>
            </a:solidFill>
          </p:spPr>
        </p:sp>
        <p:sp>
          <p:nvSpPr>
            <p:cNvPr id="9" name="TextBox 9"/>
            <p:cNvSpPr txBox="1"/>
            <p:nvPr/>
          </p:nvSpPr>
          <p:spPr>
            <a:xfrm>
              <a:off x="0" y="-9525"/>
              <a:ext cx="16267614"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Synthetic Stage of Charge Estimation for Lithium-ion Batteries Based on Long Short-Term Memory Network Modeling and Adaptive H-Infinity Filter</a:t>
              </a:r>
            </a:p>
          </p:txBody>
        </p:sp>
      </p:grpSp>
      <p:sp>
        <p:nvSpPr>
          <p:cNvPr id="10" name="Freeform 10" descr="Immagine che contiene testo, mappa, diagramma, linea  Descrizione generata automaticamente"/>
          <p:cNvSpPr/>
          <p:nvPr/>
        </p:nvSpPr>
        <p:spPr>
          <a:xfrm>
            <a:off x="1645918" y="4356543"/>
            <a:ext cx="7946876" cy="3712685"/>
          </a:xfrm>
          <a:custGeom>
            <a:avLst/>
            <a:gdLst/>
            <a:ahLst/>
            <a:cxnLst/>
            <a:rect l="l" t="t" r="r" b="b"/>
            <a:pathLst>
              <a:path w="7946876" h="3712685">
                <a:moveTo>
                  <a:pt x="0" y="0"/>
                </a:moveTo>
                <a:lnTo>
                  <a:pt x="7946876" y="0"/>
                </a:lnTo>
                <a:lnTo>
                  <a:pt x="7946876" y="3712685"/>
                </a:lnTo>
                <a:lnTo>
                  <a:pt x="0" y="3712685"/>
                </a:lnTo>
                <a:lnTo>
                  <a:pt x="0" y="0"/>
                </a:lnTo>
                <a:close/>
              </a:path>
            </a:pathLst>
          </a:custGeom>
          <a:blipFill>
            <a:blip r:embed="rId3"/>
            <a:stretch>
              <a:fillRect/>
            </a:stretch>
          </a:blipFill>
        </p:spPr>
      </p:sp>
      <p:grpSp>
        <p:nvGrpSpPr>
          <p:cNvPr id="11" name="Group 11"/>
          <p:cNvGrpSpPr/>
          <p:nvPr/>
        </p:nvGrpSpPr>
        <p:grpSpPr>
          <a:xfrm>
            <a:off x="9970214" y="2924395"/>
            <a:ext cx="7049287" cy="6273738"/>
            <a:chOff x="0" y="0"/>
            <a:chExt cx="9399050" cy="8364984"/>
          </a:xfrm>
        </p:grpSpPr>
        <p:sp>
          <p:nvSpPr>
            <p:cNvPr id="12" name="Freeform 12"/>
            <p:cNvSpPr/>
            <p:nvPr/>
          </p:nvSpPr>
          <p:spPr>
            <a:xfrm>
              <a:off x="0" y="0"/>
              <a:ext cx="9399050" cy="8364984"/>
            </a:xfrm>
            <a:custGeom>
              <a:avLst/>
              <a:gdLst/>
              <a:ahLst/>
              <a:cxnLst/>
              <a:rect l="l" t="t" r="r" b="b"/>
              <a:pathLst>
                <a:path w="9399050" h="8364984">
                  <a:moveTo>
                    <a:pt x="0" y="0"/>
                  </a:moveTo>
                  <a:lnTo>
                    <a:pt x="9399050" y="0"/>
                  </a:lnTo>
                  <a:lnTo>
                    <a:pt x="9399050" y="8364984"/>
                  </a:lnTo>
                  <a:lnTo>
                    <a:pt x="0" y="8364984"/>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13" name="TextBox 13"/>
                <p:cNvSpPr txBox="1"/>
                <p:nvPr/>
              </p:nvSpPr>
              <p:spPr>
                <a:xfrm>
                  <a:off x="0" y="-38100"/>
                  <a:ext cx="9399050" cy="8403084"/>
                </a:xfrm>
                <a:prstGeom prst="rect">
                  <a:avLst/>
                </a:prstGeom>
              </p:spPr>
              <p:txBody>
                <a:bodyPr lIns="0" tIns="0" rIns="0" bIns="0" rtlCol="0" anchor="t"/>
                <a:lstStyle/>
                <a:p>
                  <a:pPr algn="ctr"/>
                  <a:r>
                    <a:rPr lang="it-IT" sz="2400" b="1" dirty="0"/>
                    <a:t>LSTM input</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𝑉</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𝐼</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rPr>
                            <m:t>𝑆𝑂</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𝐻</m:t>
                              </m:r>
                            </m:e>
                            <m:sub>
                              <m:r>
                                <a:rPr lang="it-IT" sz="2400" b="0" i="1" smtClean="0">
                                  <a:latin typeface="Cambria Math" panose="02040503050406030204" pitchFamily="18" charset="0"/>
                                </a:rPr>
                                <m:t>𝑘</m:t>
                              </m:r>
                            </m:sub>
                          </m:sSub>
                        </m:e>
                      </m:d>
                    </m:oMath>
                  </a14:m>
                  <a:endParaRPr lang="it-IT" sz="2400" b="0" i="1" dirty="0">
                    <a:latin typeface="Cambria Math" panose="02040503050406030204" pitchFamily="18" charset="0"/>
                  </a:endParaRPr>
                </a:p>
                <a:p>
                  <a:pPr algn="ctr"/>
                  <a:r>
                    <a:rPr lang="it-IT" sz="2400" b="1" dirty="0" err="1"/>
                    <a:t>forget</a:t>
                  </a:r>
                  <a:r>
                    <a:rPr lang="it-IT" sz="2400" b="1" dirty="0"/>
                    <a: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𝜎</m:t>
                      </m:r>
                      <m:d>
                        <m:dPr>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𝑓</m:t>
                              </m:r>
                            </m:sub>
                          </m:sSub>
                          <m:d>
                            <m:dPr>
                              <m:begChr m:val="["/>
                              <m:endChr m:val="]"/>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h</m:t>
                                  </m:r>
                                </m:e>
                                <m:sub>
                                  <m:r>
                                    <a:rPr lang="it-IT" sz="2400" b="0" i="1" smtClean="0">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𝑥</m:t>
                                  </m:r>
                                </m:e>
                                <m:sub>
                                  <m:r>
                                    <a:rPr lang="it-IT" sz="2400" b="0" i="1" smtClean="0">
                                      <a:latin typeface="Cambria Math" panose="02040503050406030204" pitchFamily="18" charset="0"/>
                                      <a:ea typeface="Cambria Math" panose="02040503050406030204" pitchFamily="18" charset="0"/>
                                    </a:rPr>
                                    <m:t>𝑘</m:t>
                                  </m:r>
                                </m:sub>
                              </m:sSub>
                            </m:e>
                          </m:d>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𝑓</m:t>
                              </m:r>
                            </m:sub>
                          </m:sSub>
                        </m:e>
                      </m:d>
                    </m:oMath>
                  </a14:m>
                  <a:endParaRPr lang="it-IT" sz="2400" b="0" dirty="0">
                    <a:ea typeface="Cambria Math" panose="02040503050406030204" pitchFamily="18" charset="0"/>
                  </a:endParaRPr>
                </a:p>
                <a:p>
                  <a:pPr algn="ctr"/>
                  <a:r>
                    <a:rPr lang="it-IT" sz="2400" b="1" dirty="0"/>
                    <a:t>candidate </a:t>
                  </a:r>
                  <a:r>
                    <a:rPr lang="it-IT" sz="2400" b="1" dirty="0" err="1"/>
                    <a:t>values</a:t>
                  </a:r>
                  <a:r>
                    <a:rPr lang="it-IT" sz="2400" b="0" dirty="0"/>
                    <a:t>: </a:t>
                  </a:r>
                  <a14:m>
                    <m:oMath xmlns:m="http://schemas.openxmlformats.org/officeDocument/2006/math">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𝑐</m:t>
                          </m:r>
                        </m:e>
                        <m:sub>
                          <m:r>
                            <a:rPr lang="it-IT" sz="2400" b="0" i="1" smtClean="0">
                              <a:latin typeface="Cambria Math" panose="02040503050406030204" pitchFamily="18" charset="0"/>
                            </a:rPr>
                            <m:t>𝑘</m:t>
                          </m:r>
                        </m:sub>
                        <m:sup>
                          <m:r>
                            <a:rPr lang="it-IT" sz="2400" b="0" i="1" smtClean="0">
                              <a:latin typeface="Cambria Math" panose="02040503050406030204" pitchFamily="18" charset="0"/>
                            </a:rPr>
                            <m:t>′</m:t>
                          </m:r>
                        </m:sup>
                      </m:sSubSup>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tanh</m:t>
                          </m:r>
                        </m:fName>
                        <m:e>
                          <m:d>
                            <m:dPr>
                              <m:ctrlPr>
                                <a:rPr lang="it-IT" sz="2400" b="0" i="1" smtClean="0">
                                  <a:latin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𝑐</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𝑐</m:t>
                                  </m:r>
                                </m:sub>
                              </m:sSub>
                            </m:e>
                          </m:d>
                        </m:e>
                      </m:func>
                    </m:oMath>
                  </a14:m>
                  <a:endParaRPr lang="it-IT" sz="2400" b="0" dirty="0">
                    <a:ea typeface="Cambria Math" panose="02040503050406030204" pitchFamily="18" charset="0"/>
                  </a:endParaRPr>
                </a:p>
                <a:p>
                  <a:pPr algn="ctr"/>
                  <a:r>
                    <a:rPr lang="it-IT" sz="2400" b="1" dirty="0"/>
                    <a:t>input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𝑖</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i="1">
                          <a:latin typeface="Cambria Math" panose="02040503050406030204" pitchFamily="18" charset="0"/>
                          <a:ea typeface="Cambria Math" panose="02040503050406030204" pitchFamily="18" charset="0"/>
                        </a:rPr>
                        <m:t>𝜎</m:t>
                      </m:r>
                      <m:d>
                        <m:dPr>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𝑖</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𝑖</m:t>
                              </m:r>
                            </m:sub>
                          </m:sSub>
                        </m:e>
                      </m:d>
                    </m:oMath>
                  </a14:m>
                  <a:endParaRPr lang="en-US" sz="2400" dirty="0"/>
                </a:p>
                <a:p>
                  <a:pPr algn="ctr"/>
                  <a:r>
                    <a:rPr lang="it-IT" sz="2400" b="1" dirty="0" err="1"/>
                    <a:t>cell</a:t>
                  </a:r>
                  <a:r>
                    <a:rPr lang="it-IT" sz="2400" b="1" dirty="0"/>
                    <a:t> </a:t>
                  </a:r>
                  <a:r>
                    <a:rPr lang="it-IT" sz="2400" b="1" dirty="0" err="1"/>
                    <a:t>memory</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𝑐</m:t>
                          </m:r>
                        </m:e>
                        <m:sub>
                          <m:r>
                            <a:rPr lang="it-IT" sz="2400" b="0" i="1" smtClean="0">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𝑖</m:t>
                          </m:r>
                        </m:e>
                        <m:sub>
                          <m:r>
                            <a:rPr lang="it-IT" sz="2400" b="0" i="1" smtClean="0">
                              <a:latin typeface="Cambria Math" panose="02040503050406030204" pitchFamily="18" charset="0"/>
                              <a:ea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sSubSup>
                        <m:sSubSupPr>
                          <m:ctrlPr>
                            <a:rPr lang="it-IT" sz="2400" i="1">
                              <a:latin typeface="Cambria Math" panose="02040503050406030204" pitchFamily="18" charset="0"/>
                            </a:rPr>
                          </m:ctrlPr>
                        </m:sSubSupPr>
                        <m:e>
                          <m:r>
                            <a:rPr lang="it-IT" sz="2400" i="1">
                              <a:latin typeface="Cambria Math" panose="02040503050406030204" pitchFamily="18" charset="0"/>
                            </a:rPr>
                            <m:t>𝑐</m:t>
                          </m:r>
                        </m:e>
                        <m:sub>
                          <m:r>
                            <a:rPr lang="it-IT" sz="2400" i="1">
                              <a:latin typeface="Cambria Math" panose="02040503050406030204" pitchFamily="18" charset="0"/>
                            </a:rPr>
                            <m:t>𝑘</m:t>
                          </m:r>
                        </m:sub>
                        <m:sup>
                          <m:r>
                            <a:rPr lang="it-IT" sz="2400" i="1">
                              <a:latin typeface="Cambria Math" panose="02040503050406030204" pitchFamily="18" charset="0"/>
                            </a:rPr>
                            <m:t>′</m:t>
                          </m:r>
                        </m:sup>
                      </m:sSubSup>
                    </m:oMath>
                  </a14:m>
                  <a:endParaRPr lang="en-US" sz="2400" dirty="0"/>
                </a:p>
                <a:p>
                  <a:pPr algn="ctr"/>
                  <a:r>
                    <a:rPr lang="it-IT" sz="2400" b="1" dirty="0"/>
                    <a:t>output</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𝑜</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i="1">
                          <a:latin typeface="Cambria Math" panose="02040503050406030204" pitchFamily="18" charset="0"/>
                          <a:ea typeface="Cambria Math" panose="02040503050406030204" pitchFamily="18" charset="0"/>
                        </a:rPr>
                        <m:t>𝜎</m:t>
                      </m:r>
                      <m:d>
                        <m:dPr>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𝑜</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i="1">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𝑜</m:t>
                              </m:r>
                            </m:sub>
                          </m:sSub>
                        </m:e>
                      </m:d>
                    </m:oMath>
                  </a14:m>
                  <a:endParaRPr lang="en-US" sz="2400" dirty="0"/>
                </a:p>
                <a:p>
                  <a:pPr algn="ctr"/>
                  <a:r>
                    <a:rPr lang="it-IT" sz="2400" b="1" dirty="0"/>
                    <a:t>output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h</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𝑜</m:t>
                          </m:r>
                        </m:e>
                        <m:sub>
                          <m:r>
                            <a:rPr lang="it-IT" sz="2400" b="0" i="1" smtClean="0">
                              <a:latin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func>
                        <m:funcPr>
                          <m:ctrlPr>
                            <a:rPr lang="it-IT" sz="2400" b="0" i="1" smtClean="0">
                              <a:latin typeface="Cambria Math" panose="02040503050406030204" pitchFamily="18" charset="0"/>
                              <a:ea typeface="Cambria Math" panose="02040503050406030204" pitchFamily="18" charset="0"/>
                            </a:rPr>
                          </m:ctrlPr>
                        </m:funcPr>
                        <m:fName>
                          <m:r>
                            <m:rPr>
                              <m:sty m:val="p"/>
                            </m:rPr>
                            <a:rPr lang="it-IT" sz="2400" b="0" i="0" smtClean="0">
                              <a:latin typeface="Cambria Math" panose="02040503050406030204" pitchFamily="18" charset="0"/>
                              <a:ea typeface="Cambria Math" panose="02040503050406030204" pitchFamily="18" charset="0"/>
                            </a:rPr>
                            <m:t>tanh</m:t>
                          </m:r>
                        </m:fName>
                        <m:e>
                          <m:d>
                            <m:dPr>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𝑐</m:t>
                                  </m:r>
                                </m:e>
                                <m:sub>
                                  <m:r>
                                    <a:rPr lang="it-IT" sz="2400" b="0" i="1" smtClean="0">
                                      <a:latin typeface="Cambria Math" panose="02040503050406030204" pitchFamily="18" charset="0"/>
                                      <a:ea typeface="Cambria Math" panose="02040503050406030204" pitchFamily="18" charset="0"/>
                                    </a:rPr>
                                    <m:t>𝑘</m:t>
                                  </m:r>
                                </m:sub>
                              </m:sSub>
                            </m:e>
                          </m:d>
                        </m:e>
                      </m:func>
                    </m:oMath>
                  </a14:m>
                  <a:endParaRPr lang="en-US" sz="2400" dirty="0"/>
                </a:p>
                <a:p>
                  <a:pPr algn="ct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𝑔</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rPr>
                                  <m:t>𝑓</m:t>
                                </m:r>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𝑊</m:t>
                                        </m:r>
                                      </m:e>
                                      <m:sub>
                                        <m:r>
                                          <a:rPr lang="it-IT" sz="2400" b="0" i="1" smtClean="0">
                                            <a:latin typeface="Cambria Math" panose="02040503050406030204" pitchFamily="18" charset="0"/>
                                          </a:rPr>
                                          <m:t>𝑔</m:t>
                                        </m:r>
                                      </m:sub>
                                    </m:sSub>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h</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𝑔</m:t>
                                        </m:r>
                                      </m:sub>
                                    </m:sSub>
                                  </m:e>
                                </m:d>
                              </m:e>
                              <m:e>
                                <m:r>
                                  <a:rPr lang="it-IT" sz="2400" b="0" i="1" smtClean="0">
                                    <a:latin typeface="Cambria Math" panose="02040503050406030204" pitchFamily="18" charset="0"/>
                                  </a:rPr>
                                  <m:t>𝑆𝑂</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rPr>
                                  <m:t>𝑓</m:t>
                                </m:r>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𝑊</m:t>
                                        </m:r>
                                      </m:e>
                                      <m:sub>
                                        <m:r>
                                          <a:rPr lang="it-IT" sz="2400" b="0" i="1" smtClean="0">
                                            <a:latin typeface="Cambria Math" panose="02040503050406030204" pitchFamily="18" charset="0"/>
                                          </a:rPr>
                                          <m:t>𝑦</m:t>
                                        </m:r>
                                      </m:sub>
                                    </m:sSub>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𝑔</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𝑦</m:t>
                                        </m:r>
                                      </m:sub>
                                    </m:sSub>
                                  </m:e>
                                </m:d>
                              </m:e>
                            </m:eqArr>
                          </m:e>
                        </m:d>
                      </m:oMath>
                    </m:oMathPara>
                  </a14:m>
                  <a:endParaRPr lang="en-US" sz="2800" dirty="0"/>
                </a:p>
                <a:p>
                  <a:pPr algn="just"/>
                  <a:r>
                    <a:rPr lang="en-US" sz="2000" dirty="0"/>
                    <a:t>where:</a:t>
                  </a:r>
                </a:p>
                <a:p>
                  <a:pPr marL="285750" indent="-285750" algn="just">
                    <a:buFont typeface="Arial" panose="020B0604020202020204" pitchFamily="34" charset="0"/>
                    <a:buChar char="•"/>
                  </a:pPr>
                  <a14:m>
                    <m:oMath xmlns:m="http://schemas.openxmlformats.org/officeDocument/2006/math">
                      <m:r>
                        <a:rPr lang="it-IT" sz="2000" b="0" i="1">
                          <a:latin typeface="Cambria Math" panose="02040503050406030204" pitchFamily="18" charset="0"/>
                        </a:rPr>
                        <m:t>𝑓</m:t>
                      </m:r>
                      <m:d>
                        <m:dPr>
                          <m:ctrlPr>
                            <a:rPr lang="it-IT" sz="2000" i="1">
                              <a:latin typeface="Cambria Math" panose="02040503050406030204" pitchFamily="18" charset="0"/>
                            </a:rPr>
                          </m:ctrlPr>
                        </m:dPr>
                        <m:e>
                          <m:r>
                            <a:rPr lang="it-IT" sz="2000" b="0" i="1">
                              <a:latin typeface="Cambria Math" panose="02040503050406030204" pitchFamily="18" charset="0"/>
                              <a:ea typeface="Cambria Math" panose="02040503050406030204" pitchFamily="18" charset="0"/>
                            </a:rPr>
                            <m:t>∎</m:t>
                          </m:r>
                        </m:e>
                      </m:d>
                    </m:oMath>
                  </a14:m>
                  <a:r>
                    <a:rPr lang="en-US" sz="2000" dirty="0"/>
                    <a:t> is the linear activation function</a:t>
                  </a:r>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𝑔</m:t>
                          </m:r>
                        </m:e>
                        <m:sub>
                          <m:r>
                            <a:rPr lang="it-IT" sz="2000" b="0" i="1" smtClean="0">
                              <a:latin typeface="Cambria Math" panose="02040503050406030204" pitchFamily="18" charset="0"/>
                            </a:rPr>
                            <m:t>𝑘</m:t>
                          </m:r>
                        </m:sub>
                      </m:sSub>
                    </m:oMath>
                  </a14:m>
                  <a:r>
                    <a:rPr lang="en-US" sz="2000" dirty="0"/>
                    <a:t> is the </a:t>
                  </a:r>
                  <a:r>
                    <a:rPr lang="en-US" sz="2000" dirty="0" err="1"/>
                    <a:t>ouput</a:t>
                  </a:r>
                  <a:r>
                    <a:rPr lang="en-US" sz="2000" dirty="0"/>
                    <a:t> of the Fully Connected Layer</a:t>
                  </a:r>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𝑊</m:t>
                          </m:r>
                        </m:e>
                        <m:sub>
                          <m:r>
                            <a:rPr lang="it-IT" sz="2000" b="0" i="1" smtClean="0">
                              <a:latin typeface="Cambria Math" panose="02040503050406030204" pitchFamily="18" charset="0"/>
                            </a:rPr>
                            <m:t>𝑔</m:t>
                          </m:r>
                        </m:sub>
                      </m:sSub>
                    </m:oMath>
                  </a14:m>
                  <a:r>
                    <a:rPr lang="en-US" sz="2000" dirty="0"/>
                    <a:t> and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𝑊</m:t>
                          </m:r>
                        </m:e>
                        <m:sub>
                          <m:r>
                            <a:rPr lang="it-IT" sz="2000" b="0" i="1" smtClean="0">
                              <a:latin typeface="Cambria Math" panose="02040503050406030204" pitchFamily="18" charset="0"/>
                            </a:rPr>
                            <m:t>𝑦</m:t>
                          </m:r>
                        </m:sub>
                      </m:sSub>
                    </m:oMath>
                  </a14:m>
                  <a:r>
                    <a:rPr lang="en-US" sz="2000" dirty="0"/>
                    <a:t> are the weights matrix of the Fully Connected Layer and of the output layer</a:t>
                  </a:r>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𝑏</m:t>
                          </m:r>
                        </m:e>
                        <m:sub>
                          <m:r>
                            <a:rPr lang="it-IT" sz="2000" b="0" i="1" smtClean="0">
                              <a:latin typeface="Cambria Math" panose="02040503050406030204" pitchFamily="18" charset="0"/>
                            </a:rPr>
                            <m:t>𝑔</m:t>
                          </m:r>
                        </m:sub>
                      </m:sSub>
                    </m:oMath>
                  </a14:m>
                  <a:r>
                    <a:rPr lang="en-US" sz="2000" dirty="0"/>
                    <a:t> and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𝑏</m:t>
                          </m:r>
                        </m:e>
                        <m:sub>
                          <m:r>
                            <a:rPr lang="it-IT" sz="2000" b="0" i="1" smtClean="0">
                              <a:latin typeface="Cambria Math" panose="02040503050406030204" pitchFamily="18" charset="0"/>
                            </a:rPr>
                            <m:t>𝑦</m:t>
                          </m:r>
                        </m:sub>
                      </m:sSub>
                    </m:oMath>
                  </a14:m>
                  <a:r>
                    <a:rPr lang="en-US" sz="2000" dirty="0"/>
                    <a:t> is the bias of the Fully Connected Layer and of the output layer</a:t>
                  </a:r>
                </a:p>
              </p:txBody>
            </p:sp>
          </mc:Choice>
          <mc:Fallback xmlns="">
            <p:sp>
              <p:nvSpPr>
                <p:cNvPr id="13" name="TextBox 13"/>
                <p:cNvSpPr txBox="1">
                  <a:spLocks noRot="1" noChangeAspect="1" noMove="1" noResize="1" noEditPoints="1" noAdjustHandles="1" noChangeArrowheads="1" noChangeShapeType="1" noTextEdit="1"/>
                </p:cNvSpPr>
                <p:nvPr/>
              </p:nvSpPr>
              <p:spPr>
                <a:xfrm>
                  <a:off x="0" y="-38100"/>
                  <a:ext cx="9399050" cy="8403084"/>
                </a:xfrm>
                <a:prstGeom prst="rect">
                  <a:avLst/>
                </a:prstGeom>
                <a:blipFill>
                  <a:blip r:embed="rId4"/>
                  <a:stretch>
                    <a:fillRect l="-2249" t="-1451" r="-2163"/>
                  </a:stretch>
                </a:blipFill>
              </p:spPr>
              <p:txBody>
                <a:bodyPr/>
                <a:lstStyle/>
                <a:p>
                  <a:r>
                    <a:rPr lang="en-IN">
                      <a:noFill/>
                    </a:rPr>
                    <a:t> </a:t>
                  </a:r>
                </a:p>
              </p:txBody>
            </p:sp>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8" y="429904"/>
            <a:ext cx="12200710" cy="2176135"/>
            <a:chOff x="0" y="0"/>
            <a:chExt cx="16267614" cy="2901514"/>
          </a:xfrm>
        </p:grpSpPr>
        <p:sp>
          <p:nvSpPr>
            <p:cNvPr id="8" name="Freeform 8"/>
            <p:cNvSpPr/>
            <p:nvPr/>
          </p:nvSpPr>
          <p:spPr>
            <a:xfrm>
              <a:off x="0" y="0"/>
              <a:ext cx="16267615" cy="2901514"/>
            </a:xfrm>
            <a:custGeom>
              <a:avLst/>
              <a:gdLst/>
              <a:ahLst/>
              <a:cxnLst/>
              <a:rect l="l" t="t" r="r" b="b"/>
              <a:pathLst>
                <a:path w="16267615" h="2901514">
                  <a:moveTo>
                    <a:pt x="0" y="0"/>
                  </a:moveTo>
                  <a:lnTo>
                    <a:pt x="16267615" y="0"/>
                  </a:lnTo>
                  <a:lnTo>
                    <a:pt x="16267615" y="2901514"/>
                  </a:lnTo>
                  <a:lnTo>
                    <a:pt x="0" y="2901514"/>
                  </a:lnTo>
                  <a:close/>
                </a:path>
              </a:pathLst>
            </a:custGeom>
            <a:solidFill>
              <a:srgbClr val="000000">
                <a:alpha val="0"/>
              </a:srgbClr>
            </a:solidFill>
          </p:spPr>
        </p:sp>
        <p:sp>
          <p:nvSpPr>
            <p:cNvPr id="9" name="TextBox 9"/>
            <p:cNvSpPr txBox="1"/>
            <p:nvPr/>
          </p:nvSpPr>
          <p:spPr>
            <a:xfrm>
              <a:off x="0" y="-9525"/>
              <a:ext cx="16267614"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Synthetic Stage of Charge Estimation for Lithium-ion Batteries Based on Long Short-Term Memory Network Modeling and Adaptive H-Infinity Filter</a:t>
              </a:r>
            </a:p>
          </p:txBody>
        </p:sp>
      </p:grpSp>
      <p:grpSp>
        <p:nvGrpSpPr>
          <p:cNvPr id="10" name="Group 10"/>
          <p:cNvGrpSpPr/>
          <p:nvPr/>
        </p:nvGrpSpPr>
        <p:grpSpPr>
          <a:xfrm>
            <a:off x="1645918" y="2696421"/>
            <a:ext cx="5291064" cy="4293483"/>
            <a:chOff x="0" y="0"/>
            <a:chExt cx="7054752" cy="5724644"/>
          </a:xfrm>
        </p:grpSpPr>
        <p:sp>
          <p:nvSpPr>
            <p:cNvPr id="11" name="Freeform 11"/>
            <p:cNvSpPr/>
            <p:nvPr/>
          </p:nvSpPr>
          <p:spPr>
            <a:xfrm>
              <a:off x="0" y="0"/>
              <a:ext cx="7054752" cy="5724644"/>
            </a:xfrm>
            <a:custGeom>
              <a:avLst/>
              <a:gdLst/>
              <a:ahLst/>
              <a:cxnLst/>
              <a:rect l="l" t="t" r="r" b="b"/>
              <a:pathLst>
                <a:path w="7054752" h="5724644">
                  <a:moveTo>
                    <a:pt x="0" y="0"/>
                  </a:moveTo>
                  <a:lnTo>
                    <a:pt x="7054752" y="0"/>
                  </a:lnTo>
                  <a:lnTo>
                    <a:pt x="7054752" y="5724644"/>
                  </a:lnTo>
                  <a:lnTo>
                    <a:pt x="0" y="5724644"/>
                  </a:lnTo>
                  <a:close/>
                </a:path>
              </a:pathLst>
            </a:custGeom>
            <a:solidFill>
              <a:srgbClr val="000000">
                <a:alpha val="0"/>
              </a:srgbClr>
            </a:solidFill>
          </p:spPr>
        </p:sp>
        <p:sp>
          <p:nvSpPr>
            <p:cNvPr id="12" name="TextBox 12"/>
            <p:cNvSpPr txBox="1"/>
            <p:nvPr/>
          </p:nvSpPr>
          <p:spPr>
            <a:xfrm>
              <a:off x="0" y="-57150"/>
              <a:ext cx="7054752" cy="5781794"/>
            </a:xfrm>
            <a:prstGeom prst="rect">
              <a:avLst/>
            </a:prstGeom>
          </p:spPr>
          <p:txBody>
            <a:bodyPr lIns="0" tIns="0" rIns="0" bIns="0" rtlCol="0" anchor="t"/>
            <a:lstStyle/>
            <a:p>
              <a:pPr algn="l">
                <a:lnSpc>
                  <a:spcPts val="3240"/>
                </a:lnSpc>
              </a:pPr>
              <a:r>
                <a:rPr lang="en-US" sz="2700">
                  <a:solidFill>
                    <a:srgbClr val="000000"/>
                  </a:solidFill>
                  <a:latin typeface="Calibri (MS)"/>
                  <a:ea typeface="Calibri (MS)"/>
                  <a:cs typeface="Calibri (MS)"/>
                  <a:sym typeface="Calibri (MS)"/>
                </a:rPr>
                <a:t>About </a:t>
              </a:r>
              <a:r>
                <a:rPr lang="en-US" sz="2700" b="1">
                  <a:solidFill>
                    <a:srgbClr val="000000"/>
                  </a:solidFill>
                  <a:latin typeface="Calibri (MS) Bold"/>
                  <a:ea typeface="Calibri (MS) Bold"/>
                  <a:cs typeface="Calibri (MS) Bold"/>
                  <a:sym typeface="Calibri (MS) Bold"/>
                </a:rPr>
                <a:t>Hyper-Parameter selection</a:t>
              </a:r>
              <a:r>
                <a:rPr lang="en-US" sz="2700">
                  <a:solidFill>
                    <a:srgbClr val="000000"/>
                  </a:solidFill>
                  <a:latin typeface="Calibri (MS)"/>
                  <a:ea typeface="Calibri (MS)"/>
                  <a:cs typeface="Calibri (MS)"/>
                  <a:sym typeface="Calibri (MS)"/>
                </a:rPr>
                <a:t>…</a:t>
              </a:r>
            </a:p>
            <a:p>
              <a:pPr algn="l">
                <a:lnSpc>
                  <a:spcPts val="3240"/>
                </a:lnSpc>
              </a:pPr>
              <a:endParaRPr lang="en-US" sz="2700">
                <a:solidFill>
                  <a:srgbClr val="000000"/>
                </a:solidFill>
                <a:latin typeface="Calibri (MS)"/>
                <a:ea typeface="Calibri (MS)"/>
                <a:cs typeface="Calibri (MS)"/>
                <a:sym typeface="Calibri (MS)"/>
              </a:endParaRPr>
            </a:p>
            <a:p>
              <a:pPr algn="l">
                <a:lnSpc>
                  <a:spcPts val="3240"/>
                </a:lnSpc>
              </a:pPr>
              <a:endParaRPr lang="en-US" sz="270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a:solidFill>
                    <a:srgbClr val="000000"/>
                  </a:solidFill>
                  <a:latin typeface="Calibri (MS)"/>
                  <a:ea typeface="Calibri (MS)"/>
                  <a:cs typeface="Calibri (MS)"/>
                  <a:sym typeface="Calibri (MS)"/>
                </a:rPr>
                <a:t>Hidden nodes</a:t>
              </a:r>
            </a:p>
            <a:p>
              <a:pPr marL="488632" lvl="1" indent="-244316" algn="l">
                <a:lnSpc>
                  <a:spcPts val="3240"/>
                </a:lnSpc>
              </a:pPr>
              <a:endParaRPr lang="en-US" sz="270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a:solidFill>
                    <a:srgbClr val="000000"/>
                  </a:solidFill>
                  <a:latin typeface="Calibri (MS)"/>
                  <a:ea typeface="Calibri (MS)"/>
                  <a:cs typeface="Calibri (MS)"/>
                  <a:sym typeface="Calibri (MS)"/>
                </a:rPr>
                <a:t>Hidden LSTM layers</a:t>
              </a:r>
            </a:p>
            <a:p>
              <a:pPr marL="488632" lvl="1" indent="-244316" algn="l">
                <a:lnSpc>
                  <a:spcPts val="3240"/>
                </a:lnSpc>
              </a:pPr>
              <a:endParaRPr lang="en-US" sz="270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a:solidFill>
                    <a:srgbClr val="000000"/>
                  </a:solidFill>
                  <a:latin typeface="Calibri (MS)"/>
                  <a:ea typeface="Calibri (MS)"/>
                  <a:cs typeface="Calibri (MS)"/>
                  <a:sym typeface="Calibri (MS)"/>
                </a:rPr>
                <a:t>Batch size</a:t>
              </a:r>
            </a:p>
            <a:p>
              <a:pPr marL="488632" lvl="1" indent="-244316" algn="l">
                <a:lnSpc>
                  <a:spcPts val="3240"/>
                </a:lnSpc>
              </a:pPr>
              <a:endParaRPr lang="en-US" sz="270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a:solidFill>
                    <a:srgbClr val="000000"/>
                  </a:solidFill>
                  <a:latin typeface="Calibri (MS)"/>
                  <a:ea typeface="Calibri (MS)"/>
                  <a:cs typeface="Calibri (MS)"/>
                  <a:sym typeface="Calibri (MS)"/>
                </a:rPr>
                <a:t>Training epochs</a:t>
              </a:r>
            </a:p>
          </p:txBody>
        </p:sp>
      </p:grpSp>
      <p:sp>
        <p:nvSpPr>
          <p:cNvPr id="13" name="Freeform 13"/>
          <p:cNvSpPr/>
          <p:nvPr/>
        </p:nvSpPr>
        <p:spPr>
          <a:xfrm>
            <a:off x="7489894" y="2696421"/>
            <a:ext cx="7844933" cy="3481762"/>
          </a:xfrm>
          <a:custGeom>
            <a:avLst/>
            <a:gdLst/>
            <a:ahLst/>
            <a:cxnLst/>
            <a:rect l="l" t="t" r="r" b="b"/>
            <a:pathLst>
              <a:path w="7844933" h="3481762">
                <a:moveTo>
                  <a:pt x="0" y="0"/>
                </a:moveTo>
                <a:lnTo>
                  <a:pt x="7844933" y="0"/>
                </a:lnTo>
                <a:lnTo>
                  <a:pt x="7844933" y="3481763"/>
                </a:lnTo>
                <a:lnTo>
                  <a:pt x="0" y="3481763"/>
                </a:lnTo>
                <a:lnTo>
                  <a:pt x="0" y="0"/>
                </a:lnTo>
                <a:close/>
              </a:path>
            </a:pathLst>
          </a:custGeom>
          <a:blipFill>
            <a:blip r:embed="rId2"/>
            <a:stretch>
              <a:fillRect t="-10810"/>
            </a:stretch>
          </a:blipFill>
        </p:spPr>
      </p:sp>
      <p:sp>
        <p:nvSpPr>
          <p:cNvPr id="14" name="Freeform 14"/>
          <p:cNvSpPr/>
          <p:nvPr/>
        </p:nvSpPr>
        <p:spPr>
          <a:xfrm>
            <a:off x="6453908" y="6467355"/>
            <a:ext cx="9916910" cy="3043662"/>
          </a:xfrm>
          <a:custGeom>
            <a:avLst/>
            <a:gdLst/>
            <a:ahLst/>
            <a:cxnLst/>
            <a:rect l="l" t="t" r="r" b="b"/>
            <a:pathLst>
              <a:path w="9916910" h="3043662">
                <a:moveTo>
                  <a:pt x="0" y="0"/>
                </a:moveTo>
                <a:lnTo>
                  <a:pt x="9916909" y="0"/>
                </a:lnTo>
                <a:lnTo>
                  <a:pt x="9916909" y="3043662"/>
                </a:lnTo>
                <a:lnTo>
                  <a:pt x="0" y="3043662"/>
                </a:lnTo>
                <a:lnTo>
                  <a:pt x="0" y="0"/>
                </a:lnTo>
                <a:close/>
              </a:path>
            </a:pathLst>
          </a:custGeom>
          <a:blipFill>
            <a:blip r:embed="rId3"/>
            <a:stretch>
              <a:fillRect/>
            </a:stretch>
          </a:blipFill>
        </p:spPr>
      </p:sp>
      <p:grpSp>
        <p:nvGrpSpPr>
          <p:cNvPr id="15" name="Group 15"/>
          <p:cNvGrpSpPr/>
          <p:nvPr/>
        </p:nvGrpSpPr>
        <p:grpSpPr>
          <a:xfrm>
            <a:off x="11980067" y="2646760"/>
            <a:ext cx="786051" cy="1607343"/>
            <a:chOff x="0" y="0"/>
            <a:chExt cx="1048068" cy="2143124"/>
          </a:xfrm>
        </p:grpSpPr>
        <p:sp>
          <p:nvSpPr>
            <p:cNvPr id="16" name="Freeform 16"/>
            <p:cNvSpPr/>
            <p:nvPr/>
          </p:nvSpPr>
          <p:spPr>
            <a:xfrm>
              <a:off x="0" y="0"/>
              <a:ext cx="1048131" cy="2143125"/>
            </a:xfrm>
            <a:custGeom>
              <a:avLst/>
              <a:gdLst/>
              <a:ahLst/>
              <a:cxnLst/>
              <a:rect l="l" t="t" r="r" b="b"/>
              <a:pathLst>
                <a:path w="1048131" h="2143125">
                  <a:moveTo>
                    <a:pt x="0" y="198628"/>
                  </a:moveTo>
                  <a:cubicBezTo>
                    <a:pt x="0" y="89662"/>
                    <a:pt x="85979" y="0"/>
                    <a:pt x="193675" y="0"/>
                  </a:cubicBezTo>
                  <a:lnTo>
                    <a:pt x="854329" y="0"/>
                  </a:lnTo>
                  <a:lnTo>
                    <a:pt x="854329" y="28575"/>
                  </a:lnTo>
                  <a:lnTo>
                    <a:pt x="854329" y="0"/>
                  </a:lnTo>
                  <a:lnTo>
                    <a:pt x="854329" y="28575"/>
                  </a:lnTo>
                  <a:lnTo>
                    <a:pt x="854329" y="0"/>
                  </a:lnTo>
                  <a:cubicBezTo>
                    <a:pt x="962152" y="0"/>
                    <a:pt x="1048004" y="89662"/>
                    <a:pt x="1048004" y="198628"/>
                  </a:cubicBezTo>
                  <a:lnTo>
                    <a:pt x="1019556" y="198628"/>
                  </a:lnTo>
                  <a:lnTo>
                    <a:pt x="1048131" y="198628"/>
                  </a:lnTo>
                  <a:lnTo>
                    <a:pt x="1048131" y="1944497"/>
                  </a:lnTo>
                  <a:lnTo>
                    <a:pt x="1019556" y="1944497"/>
                  </a:lnTo>
                  <a:lnTo>
                    <a:pt x="1048131" y="1944497"/>
                  </a:lnTo>
                  <a:cubicBezTo>
                    <a:pt x="1048131" y="2053336"/>
                    <a:pt x="962152" y="2143125"/>
                    <a:pt x="854456" y="2143125"/>
                  </a:cubicBezTo>
                  <a:lnTo>
                    <a:pt x="854456" y="2114550"/>
                  </a:lnTo>
                  <a:lnTo>
                    <a:pt x="854456" y="2143125"/>
                  </a:lnTo>
                  <a:lnTo>
                    <a:pt x="193675" y="2143125"/>
                  </a:lnTo>
                  <a:lnTo>
                    <a:pt x="193675" y="2114550"/>
                  </a:lnTo>
                  <a:lnTo>
                    <a:pt x="193675" y="2143125"/>
                  </a:lnTo>
                  <a:cubicBezTo>
                    <a:pt x="85979" y="2143125"/>
                    <a:pt x="0" y="2053463"/>
                    <a:pt x="0" y="1944497"/>
                  </a:cubicBezTo>
                  <a:lnTo>
                    <a:pt x="0" y="198628"/>
                  </a:lnTo>
                  <a:lnTo>
                    <a:pt x="28575" y="198628"/>
                  </a:lnTo>
                  <a:lnTo>
                    <a:pt x="0" y="198628"/>
                  </a:lnTo>
                  <a:moveTo>
                    <a:pt x="57150" y="198628"/>
                  </a:moveTo>
                  <a:lnTo>
                    <a:pt x="57150" y="1944497"/>
                  </a:lnTo>
                  <a:lnTo>
                    <a:pt x="28575" y="1944497"/>
                  </a:lnTo>
                  <a:lnTo>
                    <a:pt x="57150" y="1944497"/>
                  </a:lnTo>
                  <a:cubicBezTo>
                    <a:pt x="57150" y="2023364"/>
                    <a:pt x="119126" y="2085975"/>
                    <a:pt x="193675" y="2085975"/>
                  </a:cubicBezTo>
                  <a:lnTo>
                    <a:pt x="854329" y="2085975"/>
                  </a:lnTo>
                  <a:cubicBezTo>
                    <a:pt x="929005" y="2085975"/>
                    <a:pt x="990854" y="2023491"/>
                    <a:pt x="990854" y="1944497"/>
                  </a:cubicBezTo>
                  <a:lnTo>
                    <a:pt x="990854" y="198628"/>
                  </a:lnTo>
                  <a:cubicBezTo>
                    <a:pt x="990854" y="119761"/>
                    <a:pt x="928878" y="57150"/>
                    <a:pt x="854329" y="57150"/>
                  </a:cubicBezTo>
                  <a:lnTo>
                    <a:pt x="193675" y="57150"/>
                  </a:lnTo>
                  <a:lnTo>
                    <a:pt x="193675" y="28575"/>
                  </a:lnTo>
                  <a:lnTo>
                    <a:pt x="193675" y="57150"/>
                  </a:lnTo>
                  <a:cubicBezTo>
                    <a:pt x="119126" y="57150"/>
                    <a:pt x="57150" y="119634"/>
                    <a:pt x="57150" y="198628"/>
                  </a:cubicBezTo>
                  <a:close/>
                </a:path>
              </a:pathLst>
            </a:custGeom>
            <a:solidFill>
              <a:srgbClr val="49BD39"/>
            </a:solidFill>
          </p:spPr>
        </p:sp>
      </p:grpSp>
      <p:grpSp>
        <p:nvGrpSpPr>
          <p:cNvPr id="17" name="Group 17"/>
          <p:cNvGrpSpPr/>
          <p:nvPr/>
        </p:nvGrpSpPr>
        <p:grpSpPr>
          <a:xfrm>
            <a:off x="11980067" y="2646760"/>
            <a:ext cx="786051" cy="1635918"/>
            <a:chOff x="0" y="0"/>
            <a:chExt cx="1048068" cy="2181224"/>
          </a:xfrm>
        </p:grpSpPr>
        <p:sp>
          <p:nvSpPr>
            <p:cNvPr id="18" name="Freeform 18"/>
            <p:cNvSpPr/>
            <p:nvPr/>
          </p:nvSpPr>
          <p:spPr>
            <a:xfrm>
              <a:off x="0" y="0"/>
              <a:ext cx="1048131" cy="2181225"/>
            </a:xfrm>
            <a:custGeom>
              <a:avLst/>
              <a:gdLst/>
              <a:ahLst/>
              <a:cxnLst/>
              <a:rect l="l" t="t" r="r" b="b"/>
              <a:pathLst>
                <a:path w="1048131" h="2181225">
                  <a:moveTo>
                    <a:pt x="0" y="198628"/>
                  </a:moveTo>
                  <a:cubicBezTo>
                    <a:pt x="0" y="89789"/>
                    <a:pt x="85979" y="0"/>
                    <a:pt x="193675" y="0"/>
                  </a:cubicBezTo>
                  <a:lnTo>
                    <a:pt x="854329" y="0"/>
                  </a:lnTo>
                  <a:lnTo>
                    <a:pt x="854329" y="28575"/>
                  </a:lnTo>
                  <a:lnTo>
                    <a:pt x="854329" y="0"/>
                  </a:lnTo>
                  <a:lnTo>
                    <a:pt x="854329" y="28575"/>
                  </a:lnTo>
                  <a:lnTo>
                    <a:pt x="854329" y="0"/>
                  </a:lnTo>
                  <a:cubicBezTo>
                    <a:pt x="962152" y="0"/>
                    <a:pt x="1048004" y="89789"/>
                    <a:pt x="1048004" y="198628"/>
                  </a:cubicBezTo>
                  <a:lnTo>
                    <a:pt x="1019556" y="198628"/>
                  </a:lnTo>
                  <a:lnTo>
                    <a:pt x="1048131" y="198628"/>
                  </a:lnTo>
                  <a:lnTo>
                    <a:pt x="1048131" y="1982597"/>
                  </a:lnTo>
                  <a:lnTo>
                    <a:pt x="1019556" y="1982597"/>
                  </a:lnTo>
                  <a:lnTo>
                    <a:pt x="1048131" y="1982597"/>
                  </a:lnTo>
                  <a:cubicBezTo>
                    <a:pt x="1048131" y="2091563"/>
                    <a:pt x="962152" y="2181225"/>
                    <a:pt x="854456" y="2181225"/>
                  </a:cubicBezTo>
                  <a:lnTo>
                    <a:pt x="854456" y="2152650"/>
                  </a:lnTo>
                  <a:lnTo>
                    <a:pt x="854456" y="2181225"/>
                  </a:lnTo>
                  <a:lnTo>
                    <a:pt x="193675" y="2181225"/>
                  </a:lnTo>
                  <a:lnTo>
                    <a:pt x="193675" y="2152650"/>
                  </a:lnTo>
                  <a:lnTo>
                    <a:pt x="193675" y="2181225"/>
                  </a:lnTo>
                  <a:cubicBezTo>
                    <a:pt x="85979" y="2181225"/>
                    <a:pt x="0" y="2091436"/>
                    <a:pt x="0" y="1982597"/>
                  </a:cubicBezTo>
                  <a:lnTo>
                    <a:pt x="0" y="198628"/>
                  </a:lnTo>
                  <a:lnTo>
                    <a:pt x="28575" y="198628"/>
                  </a:lnTo>
                  <a:lnTo>
                    <a:pt x="0" y="198628"/>
                  </a:lnTo>
                  <a:moveTo>
                    <a:pt x="57150" y="198628"/>
                  </a:moveTo>
                  <a:lnTo>
                    <a:pt x="57150" y="1982597"/>
                  </a:lnTo>
                  <a:lnTo>
                    <a:pt x="28575" y="1982597"/>
                  </a:lnTo>
                  <a:lnTo>
                    <a:pt x="57150" y="1982597"/>
                  </a:lnTo>
                  <a:cubicBezTo>
                    <a:pt x="57150" y="2061591"/>
                    <a:pt x="119126" y="2124075"/>
                    <a:pt x="193675" y="2124075"/>
                  </a:cubicBezTo>
                  <a:lnTo>
                    <a:pt x="854329" y="2124075"/>
                  </a:lnTo>
                  <a:cubicBezTo>
                    <a:pt x="929005" y="2124075"/>
                    <a:pt x="990854" y="2061464"/>
                    <a:pt x="990854" y="1982597"/>
                  </a:cubicBezTo>
                  <a:lnTo>
                    <a:pt x="990854" y="198628"/>
                  </a:lnTo>
                  <a:cubicBezTo>
                    <a:pt x="990854" y="119634"/>
                    <a:pt x="928878" y="57150"/>
                    <a:pt x="854329" y="57150"/>
                  </a:cubicBezTo>
                  <a:lnTo>
                    <a:pt x="193675" y="57150"/>
                  </a:lnTo>
                  <a:lnTo>
                    <a:pt x="193675" y="28575"/>
                  </a:lnTo>
                  <a:lnTo>
                    <a:pt x="193675" y="57150"/>
                  </a:lnTo>
                  <a:cubicBezTo>
                    <a:pt x="119126" y="57150"/>
                    <a:pt x="57150" y="119761"/>
                    <a:pt x="57150" y="198628"/>
                  </a:cubicBezTo>
                  <a:close/>
                </a:path>
              </a:pathLst>
            </a:custGeom>
            <a:solidFill>
              <a:srgbClr val="49BD39"/>
            </a:solidFill>
          </p:spPr>
        </p:sp>
      </p:grpSp>
      <p:grpSp>
        <p:nvGrpSpPr>
          <p:cNvPr id="19" name="Group 19"/>
          <p:cNvGrpSpPr/>
          <p:nvPr/>
        </p:nvGrpSpPr>
        <p:grpSpPr>
          <a:xfrm rot="-5400000">
            <a:off x="10959509" y="1428550"/>
            <a:ext cx="306051" cy="7288143"/>
            <a:chOff x="0" y="0"/>
            <a:chExt cx="408068" cy="9717524"/>
          </a:xfrm>
        </p:grpSpPr>
        <p:sp>
          <p:nvSpPr>
            <p:cNvPr id="20" name="Freeform 20"/>
            <p:cNvSpPr/>
            <p:nvPr/>
          </p:nvSpPr>
          <p:spPr>
            <a:xfrm>
              <a:off x="0" y="0"/>
              <a:ext cx="408178" cy="9717532"/>
            </a:xfrm>
            <a:custGeom>
              <a:avLst/>
              <a:gdLst/>
              <a:ahLst/>
              <a:cxnLst/>
              <a:rect l="l" t="t" r="r" b="b"/>
              <a:pathLst>
                <a:path w="408178" h="9717532">
                  <a:moveTo>
                    <a:pt x="0" y="96139"/>
                  </a:moveTo>
                  <a:cubicBezTo>
                    <a:pt x="0" y="47117"/>
                    <a:pt x="35179" y="0"/>
                    <a:pt x="87122" y="0"/>
                  </a:cubicBezTo>
                  <a:lnTo>
                    <a:pt x="321056" y="0"/>
                  </a:lnTo>
                  <a:lnTo>
                    <a:pt x="321056" y="28575"/>
                  </a:lnTo>
                  <a:lnTo>
                    <a:pt x="321056" y="0"/>
                  </a:lnTo>
                  <a:cubicBezTo>
                    <a:pt x="372872" y="0"/>
                    <a:pt x="408178" y="47117"/>
                    <a:pt x="408178" y="96139"/>
                  </a:cubicBezTo>
                  <a:lnTo>
                    <a:pt x="379476" y="96139"/>
                  </a:lnTo>
                  <a:lnTo>
                    <a:pt x="408051" y="96139"/>
                  </a:lnTo>
                  <a:lnTo>
                    <a:pt x="408051" y="9621393"/>
                  </a:lnTo>
                  <a:lnTo>
                    <a:pt x="379476" y="9621393"/>
                  </a:lnTo>
                  <a:lnTo>
                    <a:pt x="408051" y="9621393"/>
                  </a:lnTo>
                  <a:cubicBezTo>
                    <a:pt x="408051" y="9670542"/>
                    <a:pt x="372872" y="9717532"/>
                    <a:pt x="320929" y="9717532"/>
                  </a:cubicBezTo>
                  <a:lnTo>
                    <a:pt x="320929" y="9688957"/>
                  </a:lnTo>
                  <a:lnTo>
                    <a:pt x="320929" y="9717532"/>
                  </a:lnTo>
                  <a:lnTo>
                    <a:pt x="87122" y="9717532"/>
                  </a:lnTo>
                  <a:lnTo>
                    <a:pt x="87122" y="9688957"/>
                  </a:lnTo>
                  <a:lnTo>
                    <a:pt x="87122" y="9717532"/>
                  </a:lnTo>
                  <a:cubicBezTo>
                    <a:pt x="35306" y="9717532"/>
                    <a:pt x="0" y="9670415"/>
                    <a:pt x="0" y="9621393"/>
                  </a:cubicBezTo>
                  <a:lnTo>
                    <a:pt x="0" y="96139"/>
                  </a:lnTo>
                  <a:lnTo>
                    <a:pt x="28575" y="96139"/>
                  </a:lnTo>
                  <a:lnTo>
                    <a:pt x="0" y="96139"/>
                  </a:lnTo>
                  <a:moveTo>
                    <a:pt x="57150" y="96139"/>
                  </a:moveTo>
                  <a:lnTo>
                    <a:pt x="57150" y="9621393"/>
                  </a:lnTo>
                  <a:lnTo>
                    <a:pt x="28575" y="9621393"/>
                  </a:lnTo>
                  <a:lnTo>
                    <a:pt x="57150" y="9621393"/>
                  </a:lnTo>
                  <a:cubicBezTo>
                    <a:pt x="57150" y="9646920"/>
                    <a:pt x="74295" y="9660382"/>
                    <a:pt x="87122" y="9660382"/>
                  </a:cubicBezTo>
                  <a:lnTo>
                    <a:pt x="321056" y="9660382"/>
                  </a:lnTo>
                  <a:cubicBezTo>
                    <a:pt x="333883" y="9660382"/>
                    <a:pt x="351028" y="9646920"/>
                    <a:pt x="351028" y="9621393"/>
                  </a:cubicBezTo>
                  <a:lnTo>
                    <a:pt x="351028" y="96139"/>
                  </a:lnTo>
                  <a:cubicBezTo>
                    <a:pt x="351028" y="70612"/>
                    <a:pt x="333883" y="57150"/>
                    <a:pt x="321056" y="57150"/>
                  </a:cubicBezTo>
                  <a:lnTo>
                    <a:pt x="87122" y="57150"/>
                  </a:lnTo>
                  <a:lnTo>
                    <a:pt x="87122" y="28575"/>
                  </a:lnTo>
                  <a:lnTo>
                    <a:pt x="87122" y="57150"/>
                  </a:lnTo>
                  <a:cubicBezTo>
                    <a:pt x="74295" y="57150"/>
                    <a:pt x="57150" y="70612"/>
                    <a:pt x="57150" y="96139"/>
                  </a:cubicBezTo>
                  <a:close/>
                </a:path>
              </a:pathLst>
            </a:custGeom>
            <a:solidFill>
              <a:srgbClr val="49BD39"/>
            </a:solidFill>
          </p:spPr>
        </p:sp>
      </p:grpSp>
      <p:grpSp>
        <p:nvGrpSpPr>
          <p:cNvPr id="21" name="Group 21"/>
          <p:cNvGrpSpPr/>
          <p:nvPr/>
        </p:nvGrpSpPr>
        <p:grpSpPr>
          <a:xfrm>
            <a:off x="11555014" y="8032178"/>
            <a:ext cx="786051" cy="1490439"/>
            <a:chOff x="0" y="0"/>
            <a:chExt cx="1048068" cy="1987252"/>
          </a:xfrm>
        </p:grpSpPr>
        <p:sp>
          <p:nvSpPr>
            <p:cNvPr id="22" name="Freeform 22"/>
            <p:cNvSpPr/>
            <p:nvPr/>
          </p:nvSpPr>
          <p:spPr>
            <a:xfrm>
              <a:off x="0" y="0"/>
              <a:ext cx="1048131" cy="1987296"/>
            </a:xfrm>
            <a:custGeom>
              <a:avLst/>
              <a:gdLst/>
              <a:ahLst/>
              <a:cxnLst/>
              <a:rect l="l" t="t" r="r" b="b"/>
              <a:pathLst>
                <a:path w="1048131" h="1987296">
                  <a:moveTo>
                    <a:pt x="0" y="198247"/>
                  </a:moveTo>
                  <a:cubicBezTo>
                    <a:pt x="0" y="89535"/>
                    <a:pt x="85979" y="0"/>
                    <a:pt x="193675" y="0"/>
                  </a:cubicBezTo>
                  <a:lnTo>
                    <a:pt x="854329" y="0"/>
                  </a:lnTo>
                  <a:lnTo>
                    <a:pt x="854329" y="28575"/>
                  </a:lnTo>
                  <a:lnTo>
                    <a:pt x="854329" y="0"/>
                  </a:lnTo>
                  <a:lnTo>
                    <a:pt x="854329" y="28575"/>
                  </a:lnTo>
                  <a:lnTo>
                    <a:pt x="854329" y="0"/>
                  </a:lnTo>
                  <a:cubicBezTo>
                    <a:pt x="962025" y="0"/>
                    <a:pt x="1048004" y="89535"/>
                    <a:pt x="1048004" y="198247"/>
                  </a:cubicBezTo>
                  <a:lnTo>
                    <a:pt x="1019556" y="198247"/>
                  </a:lnTo>
                  <a:lnTo>
                    <a:pt x="1048131" y="198247"/>
                  </a:lnTo>
                  <a:lnTo>
                    <a:pt x="1048131" y="1789049"/>
                  </a:lnTo>
                  <a:lnTo>
                    <a:pt x="1019556" y="1789049"/>
                  </a:lnTo>
                  <a:lnTo>
                    <a:pt x="1048131" y="1789049"/>
                  </a:lnTo>
                  <a:cubicBezTo>
                    <a:pt x="1048131" y="1897761"/>
                    <a:pt x="962152" y="1987296"/>
                    <a:pt x="854456" y="1987296"/>
                  </a:cubicBezTo>
                  <a:lnTo>
                    <a:pt x="854456" y="1958721"/>
                  </a:lnTo>
                  <a:lnTo>
                    <a:pt x="854456" y="1987296"/>
                  </a:lnTo>
                  <a:lnTo>
                    <a:pt x="193675" y="1987296"/>
                  </a:lnTo>
                  <a:lnTo>
                    <a:pt x="193675" y="1958721"/>
                  </a:lnTo>
                  <a:lnTo>
                    <a:pt x="193675" y="1987296"/>
                  </a:lnTo>
                  <a:cubicBezTo>
                    <a:pt x="85979" y="1987296"/>
                    <a:pt x="0" y="1897761"/>
                    <a:pt x="0" y="1789049"/>
                  </a:cubicBezTo>
                  <a:lnTo>
                    <a:pt x="0" y="198247"/>
                  </a:lnTo>
                  <a:lnTo>
                    <a:pt x="28575" y="198247"/>
                  </a:lnTo>
                  <a:lnTo>
                    <a:pt x="0" y="198247"/>
                  </a:lnTo>
                  <a:moveTo>
                    <a:pt x="57150" y="198247"/>
                  </a:moveTo>
                  <a:lnTo>
                    <a:pt x="57150" y="1789049"/>
                  </a:lnTo>
                  <a:lnTo>
                    <a:pt x="28575" y="1789049"/>
                  </a:lnTo>
                  <a:lnTo>
                    <a:pt x="57150" y="1789049"/>
                  </a:lnTo>
                  <a:cubicBezTo>
                    <a:pt x="57150" y="1867662"/>
                    <a:pt x="118999" y="1930146"/>
                    <a:pt x="193675" y="1930146"/>
                  </a:cubicBezTo>
                  <a:lnTo>
                    <a:pt x="854329" y="1930146"/>
                  </a:lnTo>
                  <a:cubicBezTo>
                    <a:pt x="929005" y="1930146"/>
                    <a:pt x="990854" y="1867662"/>
                    <a:pt x="990854" y="1789049"/>
                  </a:cubicBezTo>
                  <a:lnTo>
                    <a:pt x="990854" y="198247"/>
                  </a:lnTo>
                  <a:cubicBezTo>
                    <a:pt x="990854" y="119634"/>
                    <a:pt x="929005" y="57150"/>
                    <a:pt x="854329" y="57150"/>
                  </a:cubicBezTo>
                  <a:lnTo>
                    <a:pt x="193675" y="57150"/>
                  </a:lnTo>
                  <a:lnTo>
                    <a:pt x="193675" y="28575"/>
                  </a:lnTo>
                  <a:lnTo>
                    <a:pt x="193675" y="57150"/>
                  </a:lnTo>
                  <a:cubicBezTo>
                    <a:pt x="118999" y="57150"/>
                    <a:pt x="57150" y="119634"/>
                    <a:pt x="57150" y="198247"/>
                  </a:cubicBezTo>
                  <a:close/>
                </a:path>
              </a:pathLst>
            </a:custGeom>
            <a:solidFill>
              <a:srgbClr val="49BD39"/>
            </a:solidFill>
          </p:spPr>
        </p:sp>
      </p:grpSp>
      <p:grpSp>
        <p:nvGrpSpPr>
          <p:cNvPr id="23" name="Group 23"/>
          <p:cNvGrpSpPr/>
          <p:nvPr/>
        </p:nvGrpSpPr>
        <p:grpSpPr>
          <a:xfrm>
            <a:off x="11944343" y="6438781"/>
            <a:ext cx="786051" cy="1255040"/>
            <a:chOff x="0" y="0"/>
            <a:chExt cx="1048068" cy="1673386"/>
          </a:xfrm>
        </p:grpSpPr>
        <p:sp>
          <p:nvSpPr>
            <p:cNvPr id="24" name="Freeform 24"/>
            <p:cNvSpPr/>
            <p:nvPr/>
          </p:nvSpPr>
          <p:spPr>
            <a:xfrm>
              <a:off x="0" y="0"/>
              <a:ext cx="1048131" cy="1673352"/>
            </a:xfrm>
            <a:custGeom>
              <a:avLst/>
              <a:gdLst/>
              <a:ahLst/>
              <a:cxnLst/>
              <a:rect l="l" t="t" r="r" b="b"/>
              <a:pathLst>
                <a:path w="1048131" h="1673352">
                  <a:moveTo>
                    <a:pt x="0" y="197231"/>
                  </a:moveTo>
                  <a:cubicBezTo>
                    <a:pt x="0" y="88900"/>
                    <a:pt x="86106" y="0"/>
                    <a:pt x="193675" y="0"/>
                  </a:cubicBezTo>
                  <a:lnTo>
                    <a:pt x="854329" y="0"/>
                  </a:lnTo>
                  <a:lnTo>
                    <a:pt x="854329" y="28575"/>
                  </a:lnTo>
                  <a:lnTo>
                    <a:pt x="854329" y="0"/>
                  </a:lnTo>
                  <a:lnTo>
                    <a:pt x="854329" y="28575"/>
                  </a:lnTo>
                  <a:lnTo>
                    <a:pt x="854329" y="0"/>
                  </a:lnTo>
                  <a:cubicBezTo>
                    <a:pt x="961898" y="0"/>
                    <a:pt x="1048004" y="88900"/>
                    <a:pt x="1048004" y="197231"/>
                  </a:cubicBezTo>
                  <a:lnTo>
                    <a:pt x="1019556" y="197231"/>
                  </a:lnTo>
                  <a:lnTo>
                    <a:pt x="1048131" y="197231"/>
                  </a:lnTo>
                  <a:lnTo>
                    <a:pt x="1048131" y="1476121"/>
                  </a:lnTo>
                  <a:lnTo>
                    <a:pt x="1019556" y="1476121"/>
                  </a:lnTo>
                  <a:lnTo>
                    <a:pt x="1048131" y="1476121"/>
                  </a:lnTo>
                  <a:cubicBezTo>
                    <a:pt x="1048131" y="1584452"/>
                    <a:pt x="962025" y="1673352"/>
                    <a:pt x="854456" y="1673352"/>
                  </a:cubicBezTo>
                  <a:lnTo>
                    <a:pt x="854456" y="1644777"/>
                  </a:lnTo>
                  <a:lnTo>
                    <a:pt x="854456" y="1673352"/>
                  </a:lnTo>
                  <a:lnTo>
                    <a:pt x="193675" y="1673352"/>
                  </a:lnTo>
                  <a:lnTo>
                    <a:pt x="193675" y="1644777"/>
                  </a:lnTo>
                  <a:lnTo>
                    <a:pt x="193675" y="1673352"/>
                  </a:lnTo>
                  <a:cubicBezTo>
                    <a:pt x="86106" y="1673352"/>
                    <a:pt x="0" y="1584452"/>
                    <a:pt x="0" y="1476121"/>
                  </a:cubicBezTo>
                  <a:lnTo>
                    <a:pt x="0" y="197231"/>
                  </a:lnTo>
                  <a:lnTo>
                    <a:pt x="28575" y="197231"/>
                  </a:lnTo>
                  <a:lnTo>
                    <a:pt x="0" y="197231"/>
                  </a:lnTo>
                  <a:moveTo>
                    <a:pt x="57150" y="197231"/>
                  </a:moveTo>
                  <a:lnTo>
                    <a:pt x="57150" y="1476121"/>
                  </a:lnTo>
                  <a:lnTo>
                    <a:pt x="28575" y="1476121"/>
                  </a:lnTo>
                  <a:lnTo>
                    <a:pt x="57150" y="1476121"/>
                  </a:lnTo>
                  <a:cubicBezTo>
                    <a:pt x="57150" y="1554099"/>
                    <a:pt x="118872" y="1616202"/>
                    <a:pt x="193675" y="1616202"/>
                  </a:cubicBezTo>
                  <a:lnTo>
                    <a:pt x="854329" y="1616202"/>
                  </a:lnTo>
                  <a:cubicBezTo>
                    <a:pt x="929132" y="1616202"/>
                    <a:pt x="990854" y="1554099"/>
                    <a:pt x="990854" y="1476121"/>
                  </a:cubicBezTo>
                  <a:lnTo>
                    <a:pt x="990854" y="197231"/>
                  </a:lnTo>
                  <a:cubicBezTo>
                    <a:pt x="990854" y="119253"/>
                    <a:pt x="929132" y="57150"/>
                    <a:pt x="854329" y="57150"/>
                  </a:cubicBezTo>
                  <a:lnTo>
                    <a:pt x="193675" y="57150"/>
                  </a:lnTo>
                  <a:lnTo>
                    <a:pt x="193675" y="28575"/>
                  </a:lnTo>
                  <a:lnTo>
                    <a:pt x="193675" y="57150"/>
                  </a:lnTo>
                  <a:cubicBezTo>
                    <a:pt x="118872" y="57150"/>
                    <a:pt x="57150" y="119253"/>
                    <a:pt x="57150" y="197231"/>
                  </a:cubicBezTo>
                  <a:close/>
                </a:path>
              </a:pathLst>
            </a:custGeom>
            <a:solidFill>
              <a:srgbClr val="49BD39"/>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8" y="429904"/>
            <a:ext cx="12200710" cy="2176135"/>
            <a:chOff x="0" y="0"/>
            <a:chExt cx="16267614" cy="2901514"/>
          </a:xfrm>
        </p:grpSpPr>
        <p:sp>
          <p:nvSpPr>
            <p:cNvPr id="8" name="Freeform 8"/>
            <p:cNvSpPr/>
            <p:nvPr/>
          </p:nvSpPr>
          <p:spPr>
            <a:xfrm>
              <a:off x="0" y="0"/>
              <a:ext cx="16267615" cy="2901514"/>
            </a:xfrm>
            <a:custGeom>
              <a:avLst/>
              <a:gdLst/>
              <a:ahLst/>
              <a:cxnLst/>
              <a:rect l="l" t="t" r="r" b="b"/>
              <a:pathLst>
                <a:path w="16267615" h="2901514">
                  <a:moveTo>
                    <a:pt x="0" y="0"/>
                  </a:moveTo>
                  <a:lnTo>
                    <a:pt x="16267615" y="0"/>
                  </a:lnTo>
                  <a:lnTo>
                    <a:pt x="16267615" y="2901514"/>
                  </a:lnTo>
                  <a:lnTo>
                    <a:pt x="0" y="2901514"/>
                  </a:lnTo>
                  <a:close/>
                </a:path>
              </a:pathLst>
            </a:custGeom>
            <a:solidFill>
              <a:srgbClr val="000000">
                <a:alpha val="0"/>
              </a:srgbClr>
            </a:solidFill>
          </p:spPr>
        </p:sp>
        <p:sp>
          <p:nvSpPr>
            <p:cNvPr id="9" name="TextBox 9"/>
            <p:cNvSpPr txBox="1"/>
            <p:nvPr/>
          </p:nvSpPr>
          <p:spPr>
            <a:xfrm>
              <a:off x="0" y="-9525"/>
              <a:ext cx="16267614"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Synthetic Stage of Charge Estimation for Lithium-ion Batteries Based on Long Short-Term Memory Network Modeling and Adaptive H-Infinity Filter</a:t>
              </a:r>
            </a:p>
          </p:txBody>
        </p:sp>
      </p:grpSp>
      <p:grpSp>
        <p:nvGrpSpPr>
          <p:cNvPr id="10" name="Group 10"/>
          <p:cNvGrpSpPr/>
          <p:nvPr/>
        </p:nvGrpSpPr>
        <p:grpSpPr>
          <a:xfrm>
            <a:off x="1645918" y="2696421"/>
            <a:ext cx="7122238" cy="553998"/>
            <a:chOff x="0" y="0"/>
            <a:chExt cx="9496318" cy="738664"/>
          </a:xfrm>
        </p:grpSpPr>
        <p:sp>
          <p:nvSpPr>
            <p:cNvPr id="11" name="Freeform 11"/>
            <p:cNvSpPr/>
            <p:nvPr/>
          </p:nvSpPr>
          <p:spPr>
            <a:xfrm>
              <a:off x="0" y="0"/>
              <a:ext cx="9496318" cy="738664"/>
            </a:xfrm>
            <a:custGeom>
              <a:avLst/>
              <a:gdLst/>
              <a:ahLst/>
              <a:cxnLst/>
              <a:rect l="l" t="t" r="r" b="b"/>
              <a:pathLst>
                <a:path w="9496318" h="738664">
                  <a:moveTo>
                    <a:pt x="0" y="0"/>
                  </a:moveTo>
                  <a:lnTo>
                    <a:pt x="9496318" y="0"/>
                  </a:lnTo>
                  <a:lnTo>
                    <a:pt x="9496318" y="738664"/>
                  </a:lnTo>
                  <a:lnTo>
                    <a:pt x="0" y="738664"/>
                  </a:lnTo>
                  <a:close/>
                </a:path>
              </a:pathLst>
            </a:custGeom>
            <a:solidFill>
              <a:srgbClr val="000000">
                <a:alpha val="0"/>
              </a:srgbClr>
            </a:solidFill>
          </p:spPr>
        </p:sp>
        <p:sp>
          <p:nvSpPr>
            <p:cNvPr id="12" name="TextBox 12"/>
            <p:cNvSpPr txBox="1"/>
            <p:nvPr/>
          </p:nvSpPr>
          <p:spPr>
            <a:xfrm>
              <a:off x="0" y="-57150"/>
              <a:ext cx="9496318" cy="795814"/>
            </a:xfrm>
            <a:prstGeom prst="rect">
              <a:avLst/>
            </a:prstGeom>
          </p:spPr>
          <p:txBody>
            <a:bodyPr lIns="0" tIns="0" rIns="0" bIns="0" rtlCol="0" anchor="t"/>
            <a:lstStyle/>
            <a:p>
              <a:pPr algn="l">
                <a:lnSpc>
                  <a:spcPts val="3240"/>
                </a:lnSpc>
              </a:pPr>
              <a:r>
                <a:rPr lang="en-US" sz="2700">
                  <a:solidFill>
                    <a:srgbClr val="000000"/>
                  </a:solidFill>
                  <a:latin typeface="Calibri (MS)"/>
                  <a:ea typeface="Calibri (MS)"/>
                  <a:cs typeface="Calibri (MS)"/>
                  <a:sym typeface="Calibri (MS)"/>
                </a:rPr>
                <a:t>About SOC estimation at different temperature…</a:t>
              </a:r>
            </a:p>
          </p:txBody>
        </p:sp>
      </p:grpSp>
      <p:sp>
        <p:nvSpPr>
          <p:cNvPr id="13" name="Freeform 13"/>
          <p:cNvSpPr/>
          <p:nvPr/>
        </p:nvSpPr>
        <p:spPr>
          <a:xfrm>
            <a:off x="1704315" y="3340800"/>
            <a:ext cx="6423734" cy="1868722"/>
          </a:xfrm>
          <a:custGeom>
            <a:avLst/>
            <a:gdLst/>
            <a:ahLst/>
            <a:cxnLst/>
            <a:rect l="l" t="t" r="r" b="b"/>
            <a:pathLst>
              <a:path w="6423734" h="1868722">
                <a:moveTo>
                  <a:pt x="0" y="0"/>
                </a:moveTo>
                <a:lnTo>
                  <a:pt x="6423734" y="0"/>
                </a:lnTo>
                <a:lnTo>
                  <a:pt x="6423734" y="1868722"/>
                </a:lnTo>
                <a:lnTo>
                  <a:pt x="0" y="1868722"/>
                </a:lnTo>
                <a:lnTo>
                  <a:pt x="0" y="0"/>
                </a:lnTo>
                <a:close/>
              </a:path>
            </a:pathLst>
          </a:custGeom>
          <a:blipFill>
            <a:blip r:embed="rId3"/>
            <a:stretch>
              <a:fillRect/>
            </a:stretch>
          </a:blipFill>
        </p:spPr>
      </p:sp>
      <p:sp>
        <p:nvSpPr>
          <p:cNvPr id="14" name="Freeform 14"/>
          <p:cNvSpPr/>
          <p:nvPr/>
        </p:nvSpPr>
        <p:spPr>
          <a:xfrm>
            <a:off x="1645918" y="5209522"/>
            <a:ext cx="6540529" cy="4003058"/>
          </a:xfrm>
          <a:custGeom>
            <a:avLst/>
            <a:gdLst/>
            <a:ahLst/>
            <a:cxnLst/>
            <a:rect l="l" t="t" r="r" b="b"/>
            <a:pathLst>
              <a:path w="6540529" h="4003058">
                <a:moveTo>
                  <a:pt x="0" y="0"/>
                </a:moveTo>
                <a:lnTo>
                  <a:pt x="6540530" y="0"/>
                </a:lnTo>
                <a:lnTo>
                  <a:pt x="6540530" y="4003058"/>
                </a:lnTo>
                <a:lnTo>
                  <a:pt x="0" y="4003058"/>
                </a:lnTo>
                <a:lnTo>
                  <a:pt x="0" y="0"/>
                </a:lnTo>
                <a:close/>
              </a:path>
            </a:pathLst>
          </a:custGeom>
          <a:blipFill>
            <a:blip r:embed="rId4"/>
            <a:stretch>
              <a:fillRect b="-3819"/>
            </a:stretch>
          </a:blipFill>
        </p:spPr>
      </p:sp>
      <p:sp>
        <p:nvSpPr>
          <p:cNvPr id="17" name="Freeform 17"/>
          <p:cNvSpPr/>
          <p:nvPr/>
        </p:nvSpPr>
        <p:spPr>
          <a:xfrm>
            <a:off x="8269818" y="5677496"/>
            <a:ext cx="8455630" cy="3877984"/>
          </a:xfrm>
          <a:custGeom>
            <a:avLst/>
            <a:gdLst/>
            <a:ahLst/>
            <a:cxnLst/>
            <a:rect l="l" t="t" r="r" b="b"/>
            <a:pathLst>
              <a:path w="11274174" h="5170646">
                <a:moveTo>
                  <a:pt x="0" y="0"/>
                </a:moveTo>
                <a:lnTo>
                  <a:pt x="11274174" y="0"/>
                </a:lnTo>
                <a:lnTo>
                  <a:pt x="11274174" y="5170646"/>
                </a:lnTo>
                <a:lnTo>
                  <a:pt x="0" y="5170646"/>
                </a:lnTo>
                <a:close/>
              </a:path>
            </a:pathLst>
          </a:custGeom>
          <a:solidFill>
            <a:srgbClr val="000000">
              <a:alpha val="0"/>
            </a:srgbClr>
          </a:solidFill>
        </p:spPr>
      </p:sp>
      <p:pic>
        <p:nvPicPr>
          <p:cNvPr id="21" name="Immagine 18">
            <a:extLst>
              <a:ext uri="{FF2B5EF4-FFF2-40B4-BE49-F238E27FC236}">
                <a16:creationId xmlns:a16="http://schemas.microsoft.com/office/drawing/2014/main" id="{FFC15C55-21CA-CBF4-31B7-4C530CCD8C93}"/>
              </a:ext>
            </a:extLst>
          </p:cNvPr>
          <p:cNvPicPr>
            <a:picLocks noChangeAspect="1"/>
          </p:cNvPicPr>
          <p:nvPr/>
        </p:nvPicPr>
        <p:blipFill>
          <a:blip r:embed="rId5"/>
          <a:stretch>
            <a:fillRect/>
          </a:stretch>
        </p:blipFill>
        <p:spPr>
          <a:xfrm>
            <a:off x="8768156" y="3292450"/>
            <a:ext cx="7986922" cy="2668449"/>
          </a:xfrm>
          <a:prstGeom prst="rect">
            <a:avLst/>
          </a:prstGeom>
        </p:spPr>
      </p:pic>
      <mc:AlternateContent xmlns:mc="http://schemas.openxmlformats.org/markup-compatibility/2006" xmlns:a14="http://schemas.microsoft.com/office/drawing/2010/main">
        <mc:Choice Requires="a14">
          <p:sp>
            <p:nvSpPr>
              <p:cNvPr id="22" name="CasellaDiTesto 19">
                <a:extLst>
                  <a:ext uri="{FF2B5EF4-FFF2-40B4-BE49-F238E27FC236}">
                    <a16:creationId xmlns:a16="http://schemas.microsoft.com/office/drawing/2014/main" id="{767BE186-0B75-6EE6-5D35-178E924CD493}"/>
                  </a:ext>
                </a:extLst>
              </p:cNvPr>
              <p:cNvSpPr txBox="1"/>
              <p:nvPr/>
            </p:nvSpPr>
            <p:spPr>
              <a:xfrm>
                <a:off x="8768155" y="6249793"/>
                <a:ext cx="8016511" cy="2554545"/>
              </a:xfrm>
              <a:prstGeom prst="rect">
                <a:avLst/>
              </a:prstGeom>
              <a:noFill/>
            </p:spPr>
            <p:txBody>
              <a:bodyPr wrap="square" rtlCol="0">
                <a:spAutoFit/>
              </a:bodyPr>
              <a:lstStyle/>
              <a:p>
                <a:pPr marL="285750" indent="-285750" algn="just">
                  <a:buFont typeface="Arial" panose="020B0604020202020204" pitchFamily="34" charset="0"/>
                  <a:buChar char="•"/>
                </a:pPr>
                <a:r>
                  <a:rPr lang="it-IT" sz="2000" dirty="0"/>
                  <a:t>Performance </a:t>
                </a:r>
                <a:r>
                  <a:rPr lang="it-IT" sz="2000" dirty="0" err="1"/>
                  <a:t>at</a:t>
                </a:r>
                <a:r>
                  <a:rPr lang="it-IT" sz="2000" dirty="0"/>
                  <a:t> </a:t>
                </a:r>
                <a14:m>
                  <m:oMath xmlns:m="http://schemas.openxmlformats.org/officeDocument/2006/math">
                    <m:r>
                      <a:rPr lang="it-IT" sz="2000" i="1">
                        <a:latin typeface="Cambria Math" panose="02040503050406030204" pitchFamily="18" charset="0"/>
                      </a:rPr>
                      <m:t>−10</m:t>
                    </m:r>
                    <m:r>
                      <m:rPr>
                        <m:nor/>
                      </m:rPr>
                      <a:rPr lang="en-US" sz="2000"/>
                      <m:t>°</m:t>
                    </m:r>
                    <m:r>
                      <m:rPr>
                        <m:nor/>
                      </m:rPr>
                      <a:rPr lang="it-IT" sz="2000"/>
                      <m:t>C</m:t>
                    </m:r>
                  </m:oMath>
                </a14:m>
                <a:r>
                  <a:rPr lang="en-US" sz="2000" dirty="0"/>
                  <a:t> is unsatisfactory</a:t>
                </a:r>
              </a:p>
              <a:p>
                <a:pPr marL="285750" indent="-285750" algn="just">
                  <a:buFont typeface="Arial" panose="020B0604020202020204" pitchFamily="34" charset="0"/>
                  <a:buChar char="•"/>
                </a:pPr>
                <a:r>
                  <a:rPr lang="en-US" sz="2000" dirty="0"/>
                  <a:t>RMSE (%) is minimum at </a:t>
                </a:r>
                <a14:m>
                  <m:oMath xmlns:m="http://schemas.openxmlformats.org/officeDocument/2006/math">
                    <m:r>
                      <a:rPr lang="it-IT" sz="2000" i="1">
                        <a:latin typeface="Cambria Math" panose="02040503050406030204" pitchFamily="18" charset="0"/>
                      </a:rPr>
                      <m:t>27</m:t>
                    </m:r>
                    <m:r>
                      <m:rPr>
                        <m:nor/>
                      </m:rPr>
                      <a:rPr lang="en-US" sz="2000"/>
                      <m:t>°</m:t>
                    </m:r>
                    <m:r>
                      <m:rPr>
                        <m:nor/>
                      </m:rPr>
                      <a:rPr lang="it-IT" sz="2000"/>
                      <m:t>C</m:t>
                    </m:r>
                  </m:oMath>
                </a14:m>
                <a:r>
                  <a:rPr lang="en-US" sz="2000" dirty="0"/>
                  <a:t> </a:t>
                </a:r>
              </a:p>
              <a:p>
                <a:pPr marL="285750" indent="-285750" algn="just">
                  <a:buFont typeface="Arial" panose="020B0604020202020204" pitchFamily="34" charset="0"/>
                  <a:buChar char="•"/>
                </a:pPr>
                <a:r>
                  <a:rPr lang="en-US" sz="2000" dirty="0"/>
                  <a:t>MAX (%) is minimum at </a:t>
                </a:r>
                <a14:m>
                  <m:oMath xmlns:m="http://schemas.openxmlformats.org/officeDocument/2006/math">
                    <m:r>
                      <a:rPr lang="it-IT" sz="2000" i="1">
                        <a:latin typeface="Cambria Math" panose="02040503050406030204" pitchFamily="18" charset="0"/>
                      </a:rPr>
                      <m:t>40</m:t>
                    </m:r>
                    <m:r>
                      <m:rPr>
                        <m:nor/>
                      </m:rPr>
                      <a:rPr lang="en-US" sz="2000"/>
                      <m:t>°</m:t>
                    </m:r>
                    <m:r>
                      <m:rPr>
                        <m:nor/>
                      </m:rPr>
                      <a:rPr lang="it-IT" sz="2000"/>
                      <m:t>C</m:t>
                    </m:r>
                  </m:oMath>
                </a14:m>
                <a:endParaRPr lang="en-US" sz="2000" dirty="0"/>
              </a:p>
              <a:p>
                <a:pPr marL="285750" indent="-285750" algn="just">
                  <a:buFont typeface="Arial" panose="020B0604020202020204" pitchFamily="34" charset="0"/>
                  <a:buChar char="•"/>
                </a:pPr>
                <a:r>
                  <a:rPr lang="en-US" sz="2000" dirty="0"/>
                  <a:t>MAE (%) is minimum at </a:t>
                </a:r>
                <a14:m>
                  <m:oMath xmlns:m="http://schemas.openxmlformats.org/officeDocument/2006/math">
                    <m:r>
                      <a:rPr lang="it-IT" sz="2000" i="1">
                        <a:latin typeface="Cambria Math" panose="02040503050406030204" pitchFamily="18" charset="0"/>
                      </a:rPr>
                      <m:t>27</m:t>
                    </m:r>
                    <m:r>
                      <m:rPr>
                        <m:nor/>
                      </m:rPr>
                      <a:rPr lang="en-US" sz="2000"/>
                      <m:t>°</m:t>
                    </m:r>
                    <m:r>
                      <m:rPr>
                        <m:nor/>
                      </m:rPr>
                      <a:rPr lang="it-IT" sz="2000"/>
                      <m:t>C</m:t>
                    </m:r>
                  </m:oMath>
                </a14:m>
                <a:r>
                  <a:rPr lang="en-US" sz="2000" dirty="0"/>
                  <a:t> </a:t>
                </a:r>
              </a:p>
              <a:p>
                <a:pPr marL="285750" indent="-285750" algn="just">
                  <a:buFont typeface="Wingdings" panose="05000000000000000000" pitchFamily="2" charset="2"/>
                  <a:buChar char="Ø"/>
                </a:pPr>
                <a:r>
                  <a:rPr lang="en-US" sz="2000" dirty="0"/>
                  <a:t>FUDS experiment (</a:t>
                </a:r>
                <a14:m>
                  <m:oMath xmlns:m="http://schemas.openxmlformats.org/officeDocument/2006/math">
                    <m:r>
                      <a:rPr lang="it-IT" sz="2000" i="1">
                        <a:latin typeface="Cambria Math" panose="02040503050406030204" pitchFamily="18" charset="0"/>
                      </a:rPr>
                      <m:t>−10</m:t>
                    </m:r>
                    <m:r>
                      <m:rPr>
                        <m:nor/>
                      </m:rPr>
                      <a:rPr lang="en-US" sz="2000"/>
                      <m:t>°</m:t>
                    </m:r>
                    <m:r>
                      <m:rPr>
                        <m:nor/>
                      </m:rPr>
                      <a:rPr lang="it-IT" sz="2000"/>
                      <m:t>C</m:t>
                    </m:r>
                  </m:oMath>
                </a14:m>
                <a:r>
                  <a:rPr lang="en-US" sz="2000" dirty="0"/>
                  <a:t>,</a:t>
                </a:r>
                <a:r>
                  <a:rPr lang="it-IT" sz="2000" dirty="0"/>
                  <a:t> </a:t>
                </a:r>
                <a14:m>
                  <m:oMath xmlns:m="http://schemas.openxmlformats.org/officeDocument/2006/math">
                    <m:r>
                      <a:rPr lang="it-IT" sz="2000" i="1" dirty="0">
                        <a:latin typeface="Cambria Math" panose="02040503050406030204" pitchFamily="18" charset="0"/>
                      </a:rPr>
                      <m:t>0</m:t>
                    </m:r>
                    <m:r>
                      <m:rPr>
                        <m:nor/>
                      </m:rPr>
                      <a:rPr lang="en-US" sz="2000"/>
                      <m:t>°</m:t>
                    </m:r>
                    <m:r>
                      <m:rPr>
                        <m:nor/>
                      </m:rPr>
                      <a:rPr lang="it-IT" sz="2000"/>
                      <m:t>C</m:t>
                    </m:r>
                  </m:oMath>
                </a14:m>
                <a:r>
                  <a:rPr lang="en-US" sz="2000" dirty="0"/>
                  <a:t>, </a:t>
                </a:r>
                <a14:m>
                  <m:oMath xmlns:m="http://schemas.openxmlformats.org/officeDocument/2006/math">
                    <m:r>
                      <a:rPr lang="it-IT" sz="2000" i="1" dirty="0">
                        <a:latin typeface="Cambria Math" panose="02040503050406030204" pitchFamily="18" charset="0"/>
                      </a:rPr>
                      <m:t>10</m:t>
                    </m:r>
                    <m:r>
                      <m:rPr>
                        <m:nor/>
                      </m:rPr>
                      <a:rPr lang="en-US" sz="2000"/>
                      <m:t>°</m:t>
                    </m:r>
                    <m:r>
                      <m:rPr>
                        <m:nor/>
                      </m:rPr>
                      <a:rPr lang="it-IT" sz="2000"/>
                      <m:t>C</m:t>
                    </m:r>
                  </m:oMath>
                </a14:m>
                <a:r>
                  <a:rPr lang="en-US" sz="2000" dirty="0"/>
                  <a:t>, </a:t>
                </a:r>
                <a14:m>
                  <m:oMath xmlns:m="http://schemas.openxmlformats.org/officeDocument/2006/math">
                    <m:r>
                      <a:rPr lang="it-IT" sz="2000" i="1">
                        <a:latin typeface="Cambria Math" panose="02040503050406030204" pitchFamily="18" charset="0"/>
                      </a:rPr>
                      <m:t>2</m:t>
                    </m:r>
                    <m:r>
                      <m:rPr>
                        <m:nor/>
                      </m:rPr>
                      <a:rPr lang="it-IT" sz="2000">
                        <a:latin typeface="Cambria Math" panose="02040503050406030204" pitchFamily="18" charset="0"/>
                      </a:rPr>
                      <m:t>0</m:t>
                    </m:r>
                    <m:r>
                      <m:rPr>
                        <m:nor/>
                      </m:rPr>
                      <a:rPr lang="en-US" sz="2000"/>
                      <m:t>°</m:t>
                    </m:r>
                    <m:r>
                      <m:rPr>
                        <m:nor/>
                      </m:rPr>
                      <a:rPr lang="it-IT" sz="2000"/>
                      <m:t>C</m:t>
                    </m:r>
                  </m:oMath>
                </a14:m>
                <a:r>
                  <a:rPr lang="en-US" sz="2000" dirty="0"/>
                  <a:t>, </a:t>
                </a:r>
                <a14:m>
                  <m:oMath xmlns:m="http://schemas.openxmlformats.org/officeDocument/2006/math">
                    <m:r>
                      <a:rPr lang="it-IT" sz="2000" i="1" dirty="0">
                        <a:latin typeface="Cambria Math" panose="02040503050406030204" pitchFamily="18" charset="0"/>
                      </a:rPr>
                      <m:t>30</m:t>
                    </m:r>
                    <m:r>
                      <m:rPr>
                        <m:nor/>
                      </m:rPr>
                      <a:rPr lang="en-US" sz="2000"/>
                      <m:t>°</m:t>
                    </m:r>
                    <m:r>
                      <m:rPr>
                        <m:nor/>
                      </m:rPr>
                      <a:rPr lang="it-IT" sz="2000"/>
                      <m:t>C</m:t>
                    </m:r>
                  </m:oMath>
                </a14:m>
                <a:r>
                  <a:rPr lang="en-US" sz="2000" dirty="0"/>
                  <a:t>, </a:t>
                </a:r>
                <a14:m>
                  <m:oMath xmlns:m="http://schemas.openxmlformats.org/officeDocument/2006/math">
                    <m:r>
                      <a:rPr lang="it-IT" sz="2000" i="1" dirty="0">
                        <a:latin typeface="Cambria Math" panose="02040503050406030204" pitchFamily="18" charset="0"/>
                      </a:rPr>
                      <m:t>40</m:t>
                    </m:r>
                    <m:r>
                      <m:rPr>
                        <m:nor/>
                      </m:rPr>
                      <a:rPr lang="en-US" sz="2000"/>
                      <m:t>°</m:t>
                    </m:r>
                    <m:r>
                      <m:rPr>
                        <m:nor/>
                      </m:rPr>
                      <a:rPr lang="it-IT" sz="2000"/>
                      <m:t>C</m:t>
                    </m:r>
                  </m:oMath>
                </a14:m>
                <a:r>
                  <a:rPr lang="en-US" sz="2000" dirty="0"/>
                  <a:t>, </a:t>
                </a:r>
                <a14:m>
                  <m:oMath xmlns:m="http://schemas.openxmlformats.org/officeDocument/2006/math">
                    <m:r>
                      <a:rPr lang="it-IT" sz="2000" i="1" dirty="0">
                        <a:latin typeface="Cambria Math" panose="02040503050406030204" pitchFamily="18" charset="0"/>
                      </a:rPr>
                      <m:t>50</m:t>
                    </m:r>
                    <m:r>
                      <m:rPr>
                        <m:nor/>
                      </m:rPr>
                      <a:rPr lang="en-US" sz="2000"/>
                      <m:t>°</m:t>
                    </m:r>
                    <m:r>
                      <m:rPr>
                        <m:nor/>
                      </m:rPr>
                      <a:rPr lang="it-IT" sz="2000"/>
                      <m:t>C</m:t>
                    </m:r>
                  </m:oMath>
                </a14:m>
                <a:r>
                  <a:rPr lang="en-US" sz="2000" dirty="0"/>
                  <a:t>)</a:t>
                </a:r>
              </a:p>
              <a:p>
                <a:pPr marL="285750" indent="-285750" algn="just">
                  <a:buFont typeface="Wingdings" panose="05000000000000000000" pitchFamily="2" charset="2"/>
                  <a:buChar char="Ø"/>
                </a:pPr>
                <a:r>
                  <a:rPr lang="en-US" sz="2000" dirty="0"/>
                  <a:t>DST experiment (</a:t>
                </a:r>
                <a14:m>
                  <m:oMath xmlns:m="http://schemas.openxmlformats.org/officeDocument/2006/math">
                    <m:r>
                      <a:rPr lang="it-IT" sz="2000" i="1">
                        <a:latin typeface="Cambria Math" panose="02040503050406030204" pitchFamily="18" charset="0"/>
                      </a:rPr>
                      <m:t>27</m:t>
                    </m:r>
                    <m:r>
                      <m:rPr>
                        <m:nor/>
                      </m:rPr>
                      <a:rPr lang="en-US" sz="2000"/>
                      <m:t>°</m:t>
                    </m:r>
                    <m:r>
                      <m:rPr>
                        <m:nor/>
                      </m:rPr>
                      <a:rPr lang="it-IT" sz="2000"/>
                      <m:t>C</m:t>
                    </m:r>
                  </m:oMath>
                </a14:m>
                <a:r>
                  <a:rPr lang="en-US" sz="2000" dirty="0"/>
                  <a:t>)</a:t>
                </a:r>
              </a:p>
              <a:p>
                <a:pPr marL="285750" indent="-285750" algn="just">
                  <a:buFont typeface="Wingdings" panose="05000000000000000000" pitchFamily="2" charset="2"/>
                  <a:buChar char="Ø"/>
                </a:pPr>
                <a:r>
                  <a:rPr lang="en-US" sz="2000" dirty="0"/>
                  <a:t>LFP batteries (SOH=100%) with cut-off voltage equal to 2 V and rated capacity equal to 2.3 Ah</a:t>
                </a:r>
              </a:p>
            </p:txBody>
          </p:sp>
        </mc:Choice>
        <mc:Fallback xmlns="">
          <p:sp>
            <p:nvSpPr>
              <p:cNvPr id="22" name="CasellaDiTesto 19">
                <a:extLst>
                  <a:ext uri="{FF2B5EF4-FFF2-40B4-BE49-F238E27FC236}">
                    <a16:creationId xmlns:a16="http://schemas.microsoft.com/office/drawing/2014/main" id="{767BE186-0B75-6EE6-5D35-178E924CD493}"/>
                  </a:ext>
                </a:extLst>
              </p:cNvPr>
              <p:cNvSpPr txBox="1">
                <a:spLocks noRot="1" noChangeAspect="1" noMove="1" noResize="1" noEditPoints="1" noAdjustHandles="1" noChangeArrowheads="1" noChangeShapeType="1" noTextEdit="1"/>
              </p:cNvSpPr>
              <p:nvPr/>
            </p:nvSpPr>
            <p:spPr>
              <a:xfrm>
                <a:off x="8768155" y="6249793"/>
                <a:ext cx="8016511" cy="2554545"/>
              </a:xfrm>
              <a:prstGeom prst="rect">
                <a:avLst/>
              </a:prstGeom>
              <a:blipFill>
                <a:blip r:embed="rId6"/>
                <a:stretch>
                  <a:fillRect l="-684" t="-1193" r="-837" b="-3341"/>
                </a:stretch>
              </a:blipFill>
            </p:spPr>
            <p:txBody>
              <a:bodyPr/>
              <a:lstStyle/>
              <a:p>
                <a:r>
                  <a:rPr lang="en-IN">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8" y="429904"/>
            <a:ext cx="12200710" cy="2176135"/>
            <a:chOff x="0" y="0"/>
            <a:chExt cx="16267614" cy="2901514"/>
          </a:xfrm>
        </p:grpSpPr>
        <p:sp>
          <p:nvSpPr>
            <p:cNvPr id="8" name="Freeform 8"/>
            <p:cNvSpPr/>
            <p:nvPr/>
          </p:nvSpPr>
          <p:spPr>
            <a:xfrm>
              <a:off x="0" y="0"/>
              <a:ext cx="16267615" cy="2901514"/>
            </a:xfrm>
            <a:custGeom>
              <a:avLst/>
              <a:gdLst/>
              <a:ahLst/>
              <a:cxnLst/>
              <a:rect l="l" t="t" r="r" b="b"/>
              <a:pathLst>
                <a:path w="16267615" h="2901514">
                  <a:moveTo>
                    <a:pt x="0" y="0"/>
                  </a:moveTo>
                  <a:lnTo>
                    <a:pt x="16267615" y="0"/>
                  </a:lnTo>
                  <a:lnTo>
                    <a:pt x="16267615" y="2901514"/>
                  </a:lnTo>
                  <a:lnTo>
                    <a:pt x="0" y="2901514"/>
                  </a:lnTo>
                  <a:close/>
                </a:path>
              </a:pathLst>
            </a:custGeom>
            <a:solidFill>
              <a:srgbClr val="000000">
                <a:alpha val="0"/>
              </a:srgbClr>
            </a:solidFill>
          </p:spPr>
        </p:sp>
        <p:sp>
          <p:nvSpPr>
            <p:cNvPr id="9" name="TextBox 9"/>
            <p:cNvSpPr txBox="1"/>
            <p:nvPr/>
          </p:nvSpPr>
          <p:spPr>
            <a:xfrm>
              <a:off x="0" y="-9525"/>
              <a:ext cx="16267614"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Synthetic Stage of Charge Estimation for Lithium-ion Batteries Based on Long Short-Term Memory Network Modeling and Adaptive H-Infinity Filter</a:t>
              </a:r>
            </a:p>
          </p:txBody>
        </p:sp>
      </p:grpSp>
      <p:grpSp>
        <p:nvGrpSpPr>
          <p:cNvPr id="10" name="Group 10"/>
          <p:cNvGrpSpPr/>
          <p:nvPr/>
        </p:nvGrpSpPr>
        <p:grpSpPr>
          <a:xfrm>
            <a:off x="1645918" y="2696421"/>
            <a:ext cx="11190178" cy="553998"/>
            <a:chOff x="0" y="0"/>
            <a:chExt cx="14920238" cy="738664"/>
          </a:xfrm>
        </p:grpSpPr>
        <p:sp>
          <p:nvSpPr>
            <p:cNvPr id="11" name="Freeform 11"/>
            <p:cNvSpPr/>
            <p:nvPr/>
          </p:nvSpPr>
          <p:spPr>
            <a:xfrm>
              <a:off x="0" y="0"/>
              <a:ext cx="14920238" cy="738664"/>
            </a:xfrm>
            <a:custGeom>
              <a:avLst/>
              <a:gdLst/>
              <a:ahLst/>
              <a:cxnLst/>
              <a:rect l="l" t="t" r="r" b="b"/>
              <a:pathLst>
                <a:path w="14920238" h="738664">
                  <a:moveTo>
                    <a:pt x="0" y="0"/>
                  </a:moveTo>
                  <a:lnTo>
                    <a:pt x="14920238" y="0"/>
                  </a:lnTo>
                  <a:lnTo>
                    <a:pt x="14920238" y="738664"/>
                  </a:lnTo>
                  <a:lnTo>
                    <a:pt x="0" y="738664"/>
                  </a:lnTo>
                  <a:close/>
                </a:path>
              </a:pathLst>
            </a:custGeom>
            <a:solidFill>
              <a:srgbClr val="000000">
                <a:alpha val="0"/>
              </a:srgbClr>
            </a:solidFill>
          </p:spPr>
        </p:sp>
        <p:sp>
          <p:nvSpPr>
            <p:cNvPr id="12" name="TextBox 12"/>
            <p:cNvSpPr txBox="1"/>
            <p:nvPr/>
          </p:nvSpPr>
          <p:spPr>
            <a:xfrm>
              <a:off x="0" y="-57150"/>
              <a:ext cx="14920238" cy="795814"/>
            </a:xfrm>
            <a:prstGeom prst="rect">
              <a:avLst/>
            </a:prstGeom>
          </p:spPr>
          <p:txBody>
            <a:bodyPr lIns="0" tIns="0" rIns="0" bIns="0" rtlCol="0" anchor="t"/>
            <a:lstStyle/>
            <a:p>
              <a:pPr algn="l">
                <a:lnSpc>
                  <a:spcPts val="3240"/>
                </a:lnSpc>
              </a:pPr>
              <a:r>
                <a:rPr lang="en-US" sz="2700">
                  <a:solidFill>
                    <a:srgbClr val="000000"/>
                  </a:solidFill>
                  <a:latin typeface="Calibri (MS)"/>
                  <a:ea typeface="Calibri (MS)"/>
                  <a:cs typeface="Calibri (MS)"/>
                  <a:sym typeface="Calibri (MS)"/>
                </a:rPr>
                <a:t>About SOC estimation under dynamic time-varying temperature conditions…</a:t>
              </a:r>
            </a:p>
          </p:txBody>
        </p:sp>
      </p:grpSp>
      <p:grpSp>
        <p:nvGrpSpPr>
          <p:cNvPr id="13" name="Group 13"/>
          <p:cNvGrpSpPr/>
          <p:nvPr/>
        </p:nvGrpSpPr>
        <p:grpSpPr>
          <a:xfrm>
            <a:off x="8186448" y="5618220"/>
            <a:ext cx="8455630" cy="3462486"/>
            <a:chOff x="0" y="0"/>
            <a:chExt cx="11274174" cy="4616648"/>
          </a:xfrm>
        </p:grpSpPr>
        <p:sp>
          <p:nvSpPr>
            <p:cNvPr id="14" name="Freeform 14"/>
            <p:cNvSpPr/>
            <p:nvPr/>
          </p:nvSpPr>
          <p:spPr>
            <a:xfrm>
              <a:off x="0" y="0"/>
              <a:ext cx="11274174" cy="4616648"/>
            </a:xfrm>
            <a:custGeom>
              <a:avLst/>
              <a:gdLst/>
              <a:ahLst/>
              <a:cxnLst/>
              <a:rect l="l" t="t" r="r" b="b"/>
              <a:pathLst>
                <a:path w="11274174" h="4616648">
                  <a:moveTo>
                    <a:pt x="0" y="0"/>
                  </a:moveTo>
                  <a:lnTo>
                    <a:pt x="11274174" y="0"/>
                  </a:lnTo>
                  <a:lnTo>
                    <a:pt x="11274174" y="4616648"/>
                  </a:lnTo>
                  <a:lnTo>
                    <a:pt x="0" y="4616648"/>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15" name="TextBox 15"/>
                <p:cNvSpPr txBox="1"/>
                <p:nvPr/>
              </p:nvSpPr>
              <p:spPr>
                <a:xfrm>
                  <a:off x="0" y="-57150"/>
                  <a:ext cx="11274174" cy="4673798"/>
                </a:xfrm>
                <a:prstGeom prst="rect">
                  <a:avLst/>
                </a:prstGeom>
              </p:spPr>
              <p:txBody>
                <a:bodyPr lIns="0" tIns="0" rIns="0" bIns="0" rtlCol="0" anchor="t"/>
                <a:lstStyle/>
                <a:p>
                  <a:pPr marL="285750" indent="-285750" algn="just">
                    <a:buFont typeface="Arial" panose="020B0604020202020204" pitchFamily="34" charset="0"/>
                    <a:buChar char="•"/>
                  </a:pPr>
                  <a:r>
                    <a:rPr lang="it-IT" sz="2800" dirty="0"/>
                    <a:t>RMSE (%), MAX (%) and MAE (%) by the </a:t>
                  </a:r>
                  <a:r>
                    <a:rPr lang="it-IT" sz="2800" dirty="0" err="1"/>
                    <a:t>proposed</a:t>
                  </a:r>
                  <a:r>
                    <a:rPr lang="it-IT" sz="2800" dirty="0"/>
                    <a:t> </a:t>
                  </a:r>
                  <a:r>
                    <a:rPr lang="it-IT" sz="2800" dirty="0" err="1"/>
                    <a:t>method</a:t>
                  </a:r>
                  <a:r>
                    <a:rPr lang="it-IT" sz="2800" dirty="0"/>
                    <a:t> (LSTM-AHIF) are </a:t>
                  </a:r>
                  <a:r>
                    <a:rPr lang="it-IT" sz="2800" dirty="0" err="1"/>
                    <a:t>less</a:t>
                  </a:r>
                  <a:r>
                    <a:rPr lang="it-IT" sz="2800" dirty="0"/>
                    <a:t> </a:t>
                  </a:r>
                  <a:r>
                    <a:rPr lang="it-IT" sz="2800" dirty="0" err="1"/>
                    <a:t>than</a:t>
                  </a:r>
                  <a:r>
                    <a:rPr lang="it-IT" sz="2800" dirty="0"/>
                    <a:t> </a:t>
                  </a:r>
                  <a:r>
                    <a:rPr lang="it-IT" sz="2800" dirty="0" err="1"/>
                    <a:t>ones</a:t>
                  </a:r>
                  <a:r>
                    <a:rPr lang="it-IT" sz="2800" dirty="0"/>
                    <a:t> by single-LSTM </a:t>
                  </a:r>
                  <a:r>
                    <a:rPr lang="it-IT" sz="2800" dirty="0" err="1"/>
                    <a:t>method</a:t>
                  </a:r>
                  <a:r>
                    <a:rPr lang="it-IT" sz="2800" dirty="0"/>
                    <a:t>.</a:t>
                  </a:r>
                  <a:endParaRPr lang="en-US" sz="2800" dirty="0"/>
                </a:p>
                <a:p>
                  <a:pPr marL="285750" indent="-285750" algn="just">
                    <a:buFont typeface="Wingdings" panose="05000000000000000000" pitchFamily="2" charset="2"/>
                    <a:buChar char="Ø"/>
                  </a:pPr>
                  <a:r>
                    <a:rPr lang="it-IT" sz="2800" dirty="0"/>
                    <a:t>Data 1 (from </a:t>
                  </a:r>
                  <a14:m>
                    <m:oMath xmlns:m="http://schemas.openxmlformats.org/officeDocument/2006/math">
                      <m:r>
                        <a:rPr lang="it-IT" sz="2800" i="1">
                          <a:latin typeface="Cambria Math" panose="02040503050406030204" pitchFamily="18" charset="0"/>
                        </a:rPr>
                        <m:t>3</m:t>
                      </m:r>
                      <m:r>
                        <a:rPr lang="it-IT" sz="2800" b="0" i="1" smtClean="0">
                          <a:latin typeface="Cambria Math" panose="02040503050406030204" pitchFamily="18" charset="0"/>
                        </a:rPr>
                        <m:t>1</m:t>
                      </m:r>
                      <m:r>
                        <m:rPr>
                          <m:nor/>
                        </m:rPr>
                        <a:rPr lang="en-US" sz="2800"/>
                        <m:t>°</m:t>
                      </m:r>
                      <m:r>
                        <m:rPr>
                          <m:nor/>
                        </m:rPr>
                        <a:rPr lang="it-IT" sz="2800"/>
                        <m:t>C</m:t>
                      </m:r>
                    </m:oMath>
                  </a14:m>
                  <a:r>
                    <a:rPr lang="it-IT" sz="2800" dirty="0"/>
                    <a:t> to </a:t>
                  </a:r>
                  <a14:m>
                    <m:oMath xmlns:m="http://schemas.openxmlformats.org/officeDocument/2006/math">
                      <m:r>
                        <a:rPr lang="it-IT" sz="2800" i="1" dirty="0" smtClean="0">
                          <a:latin typeface="Cambria Math" panose="02040503050406030204" pitchFamily="18" charset="0"/>
                        </a:rPr>
                        <m:t>5</m:t>
                      </m:r>
                      <m:r>
                        <a:rPr lang="it-IT" sz="2800" b="0" i="1" dirty="0" smtClean="0">
                          <a:latin typeface="Cambria Math" panose="02040503050406030204" pitchFamily="18" charset="0"/>
                        </a:rPr>
                        <m:t>0</m:t>
                      </m:r>
                      <m:r>
                        <m:rPr>
                          <m:nor/>
                        </m:rPr>
                        <a:rPr lang="en-US" sz="2800"/>
                        <m:t>°</m:t>
                      </m:r>
                      <m:r>
                        <m:rPr>
                          <m:nor/>
                        </m:rPr>
                        <a:rPr lang="it-IT" sz="2800"/>
                        <m:t>C</m:t>
                      </m:r>
                    </m:oMath>
                  </a14:m>
                  <a:r>
                    <a:rPr lang="it-IT" sz="2800" dirty="0"/>
                    <a:t>), Data 2 (from </a:t>
                  </a:r>
                  <a14:m>
                    <m:oMath xmlns:m="http://schemas.openxmlformats.org/officeDocument/2006/math">
                      <m:r>
                        <a:rPr lang="it-IT" sz="2800" i="1" dirty="0" smtClean="0">
                          <a:latin typeface="Cambria Math" panose="02040503050406030204" pitchFamily="18" charset="0"/>
                        </a:rPr>
                        <m:t>4</m:t>
                      </m:r>
                      <m:r>
                        <a:rPr lang="it-IT" sz="2800" b="0" i="1" dirty="0" smtClean="0">
                          <a:latin typeface="Cambria Math" panose="02040503050406030204" pitchFamily="18" charset="0"/>
                        </a:rPr>
                        <m:t>0</m:t>
                      </m:r>
                      <m:r>
                        <m:rPr>
                          <m:nor/>
                        </m:rPr>
                        <a:rPr lang="en-US" sz="2800"/>
                        <m:t>°</m:t>
                      </m:r>
                      <m:r>
                        <m:rPr>
                          <m:nor/>
                        </m:rPr>
                        <a:rPr lang="it-IT" sz="2800"/>
                        <m:t>C</m:t>
                      </m:r>
                    </m:oMath>
                  </a14:m>
                  <a:r>
                    <a:rPr lang="it-IT" sz="2800" dirty="0"/>
                    <a:t> to </a:t>
                  </a:r>
                  <a14:m>
                    <m:oMath xmlns:m="http://schemas.openxmlformats.org/officeDocument/2006/math">
                      <m:r>
                        <a:rPr lang="it-IT" sz="2800" i="1" dirty="0" smtClean="0">
                          <a:latin typeface="Cambria Math" panose="02040503050406030204" pitchFamily="18" charset="0"/>
                        </a:rPr>
                        <m:t>1</m:t>
                      </m:r>
                      <m:r>
                        <a:rPr lang="it-IT" sz="2800" b="0" i="1" dirty="0" smtClean="0">
                          <a:latin typeface="Cambria Math" panose="02040503050406030204" pitchFamily="18" charset="0"/>
                        </a:rPr>
                        <m:t>7</m:t>
                      </m:r>
                      <m:r>
                        <m:rPr>
                          <m:nor/>
                        </m:rPr>
                        <a:rPr lang="en-US" sz="2800"/>
                        <m:t>°</m:t>
                      </m:r>
                      <m:r>
                        <m:rPr>
                          <m:nor/>
                        </m:rPr>
                        <a:rPr lang="it-IT" sz="2800"/>
                        <m:t>C</m:t>
                      </m:r>
                    </m:oMath>
                  </a14:m>
                  <a:r>
                    <a:rPr lang="it-IT" sz="2800" dirty="0"/>
                    <a:t>), Data 3 (from </a:t>
                  </a:r>
                  <a14:m>
                    <m:oMath xmlns:m="http://schemas.openxmlformats.org/officeDocument/2006/math">
                      <m:r>
                        <a:rPr lang="it-IT" sz="2800" i="1" dirty="0" smtClean="0">
                          <a:latin typeface="Cambria Math" panose="02040503050406030204" pitchFamily="18" charset="0"/>
                        </a:rPr>
                        <m:t>9</m:t>
                      </m:r>
                      <m:r>
                        <m:rPr>
                          <m:nor/>
                        </m:rPr>
                        <a:rPr lang="en-US" sz="2800"/>
                        <m:t>°</m:t>
                      </m:r>
                      <m:r>
                        <m:rPr>
                          <m:nor/>
                        </m:rPr>
                        <a:rPr lang="it-IT" sz="2800"/>
                        <m:t>C</m:t>
                      </m:r>
                    </m:oMath>
                  </a14:m>
                  <a:r>
                    <a:rPr lang="it-IT" sz="2800" dirty="0"/>
                    <a:t> to </a:t>
                  </a:r>
                  <a14:m>
                    <m:oMath xmlns:m="http://schemas.openxmlformats.org/officeDocument/2006/math">
                      <m:r>
                        <a:rPr lang="it-IT" sz="2800" i="1" dirty="0" smtClean="0">
                          <a:latin typeface="Cambria Math" panose="02040503050406030204" pitchFamily="18" charset="0"/>
                        </a:rPr>
                        <m:t>5</m:t>
                      </m:r>
                      <m:r>
                        <a:rPr lang="it-IT" sz="2800" b="0" i="1" dirty="0" smtClean="0">
                          <a:latin typeface="Cambria Math" panose="02040503050406030204" pitchFamily="18" charset="0"/>
                        </a:rPr>
                        <m:t>2</m:t>
                      </m:r>
                      <m:r>
                        <m:rPr>
                          <m:nor/>
                        </m:rPr>
                        <a:rPr lang="en-US" sz="2800"/>
                        <m:t>°</m:t>
                      </m:r>
                      <m:r>
                        <m:rPr>
                          <m:nor/>
                        </m:rPr>
                        <a:rPr lang="it-IT" sz="2800"/>
                        <m:t>C</m:t>
                      </m:r>
                    </m:oMath>
                  </a14:m>
                  <a:r>
                    <a:rPr lang="it-IT" sz="2800" dirty="0"/>
                    <a:t>), Data 4 (from </a:t>
                  </a:r>
                  <a14:m>
                    <m:oMath xmlns:m="http://schemas.openxmlformats.org/officeDocument/2006/math">
                      <m:r>
                        <a:rPr lang="it-IT" sz="2800" i="1" dirty="0" smtClean="0">
                          <a:latin typeface="Cambria Math" panose="02040503050406030204" pitchFamily="18" charset="0"/>
                        </a:rPr>
                        <m:t>5</m:t>
                      </m:r>
                      <m:r>
                        <a:rPr lang="it-IT" sz="2800" b="0" i="1" dirty="0" smtClean="0">
                          <a:latin typeface="Cambria Math" panose="02040503050406030204" pitchFamily="18" charset="0"/>
                        </a:rPr>
                        <m:t>2</m:t>
                      </m:r>
                      <m:r>
                        <m:rPr>
                          <m:nor/>
                        </m:rPr>
                        <a:rPr lang="en-US" sz="2800"/>
                        <m:t>°</m:t>
                      </m:r>
                      <m:r>
                        <m:rPr>
                          <m:nor/>
                        </m:rPr>
                        <a:rPr lang="it-IT" sz="2800"/>
                        <m:t>C</m:t>
                      </m:r>
                    </m:oMath>
                  </a14:m>
                  <a:r>
                    <a:rPr lang="it-IT" sz="2800" dirty="0"/>
                    <a:t> to </a:t>
                  </a:r>
                  <a14:m>
                    <m:oMath xmlns:m="http://schemas.openxmlformats.org/officeDocument/2006/math">
                      <m:r>
                        <a:rPr lang="it-IT" sz="2800" i="1" dirty="0" smtClean="0">
                          <a:latin typeface="Cambria Math" panose="02040503050406030204" pitchFamily="18" charset="0"/>
                        </a:rPr>
                        <m:t>1</m:t>
                      </m:r>
                      <m:r>
                        <a:rPr lang="it-IT" sz="2800" b="0" i="1" dirty="0" smtClean="0">
                          <a:latin typeface="Cambria Math" panose="02040503050406030204" pitchFamily="18" charset="0"/>
                        </a:rPr>
                        <m:t>2</m:t>
                      </m:r>
                      <m:r>
                        <m:rPr>
                          <m:nor/>
                        </m:rPr>
                        <a:rPr lang="en-US" sz="2800"/>
                        <m:t>°</m:t>
                      </m:r>
                      <m:r>
                        <m:rPr>
                          <m:nor/>
                        </m:rPr>
                        <a:rPr lang="it-IT" sz="2800"/>
                        <m:t>C</m:t>
                      </m:r>
                    </m:oMath>
                  </a14:m>
                  <a:r>
                    <a:rPr lang="it-IT" sz="2800" dirty="0"/>
                    <a:t>)</a:t>
                  </a:r>
                  <a:endParaRPr lang="en-US" sz="2800" dirty="0"/>
                </a:p>
                <a:p>
                  <a:pPr marL="285750" indent="-285750" algn="just">
                    <a:buFont typeface="Wingdings" panose="05000000000000000000" pitchFamily="2" charset="2"/>
                    <a:buChar char="Ø"/>
                  </a:pPr>
                  <a:r>
                    <a:rPr lang="en-US" sz="2800" dirty="0"/>
                    <a:t>NCM batteries with cut-off voltage equal to 2.75 V and rated capacity equal to 4 Ah</a:t>
                  </a:r>
                </a:p>
              </p:txBody>
            </p:sp>
          </mc:Choice>
          <mc:Fallback xmlns="">
            <p:sp>
              <p:nvSpPr>
                <p:cNvPr id="15" name="TextBox 15"/>
                <p:cNvSpPr txBox="1">
                  <a:spLocks noRot="1" noChangeAspect="1" noMove="1" noResize="1" noEditPoints="1" noAdjustHandles="1" noChangeArrowheads="1" noChangeShapeType="1" noTextEdit="1"/>
                </p:cNvSpPr>
                <p:nvPr/>
              </p:nvSpPr>
              <p:spPr>
                <a:xfrm>
                  <a:off x="0" y="-57150"/>
                  <a:ext cx="11274174" cy="4673798"/>
                </a:xfrm>
                <a:prstGeom prst="rect">
                  <a:avLst/>
                </a:prstGeom>
                <a:blipFill>
                  <a:blip r:embed="rId3"/>
                  <a:stretch>
                    <a:fillRect l="-2379" t="-2957" r="-2523"/>
                  </a:stretch>
                </a:blipFill>
              </p:spPr>
              <p:txBody>
                <a:bodyPr/>
                <a:lstStyle/>
                <a:p>
                  <a:r>
                    <a:rPr lang="en-IN">
                      <a:noFill/>
                    </a:rPr>
                    <a:t> </a:t>
                  </a:r>
                </a:p>
              </p:txBody>
            </p:sp>
          </mc:Fallback>
        </mc:AlternateContent>
      </p:grpSp>
      <p:sp>
        <p:nvSpPr>
          <p:cNvPr id="16" name="Freeform 16"/>
          <p:cNvSpPr/>
          <p:nvPr/>
        </p:nvSpPr>
        <p:spPr>
          <a:xfrm>
            <a:off x="8186448" y="3399480"/>
            <a:ext cx="8455631" cy="1643292"/>
          </a:xfrm>
          <a:custGeom>
            <a:avLst/>
            <a:gdLst/>
            <a:ahLst/>
            <a:cxnLst/>
            <a:rect l="l" t="t" r="r" b="b"/>
            <a:pathLst>
              <a:path w="8455631" h="1643292">
                <a:moveTo>
                  <a:pt x="0" y="0"/>
                </a:moveTo>
                <a:lnTo>
                  <a:pt x="8455631" y="0"/>
                </a:lnTo>
                <a:lnTo>
                  <a:pt x="8455631" y="1643292"/>
                </a:lnTo>
                <a:lnTo>
                  <a:pt x="0" y="1643292"/>
                </a:lnTo>
                <a:lnTo>
                  <a:pt x="0" y="0"/>
                </a:lnTo>
                <a:close/>
              </a:path>
            </a:pathLst>
          </a:custGeom>
          <a:blipFill>
            <a:blip r:embed="rId4"/>
            <a:stretch>
              <a:fillRect l="-2219" r="-2219"/>
            </a:stretch>
          </a:blipFill>
        </p:spPr>
      </p:sp>
      <p:grpSp>
        <p:nvGrpSpPr>
          <p:cNvPr id="21" name="Gruppo 10">
            <a:extLst>
              <a:ext uri="{FF2B5EF4-FFF2-40B4-BE49-F238E27FC236}">
                <a16:creationId xmlns:a16="http://schemas.microsoft.com/office/drawing/2014/main" id="{5DA34192-D2B0-6C09-E543-D8C02049AEC1}"/>
              </a:ext>
            </a:extLst>
          </p:cNvPr>
          <p:cNvGrpSpPr/>
          <p:nvPr/>
        </p:nvGrpSpPr>
        <p:grpSpPr>
          <a:xfrm>
            <a:off x="1645918" y="3276489"/>
            <a:ext cx="5834465" cy="5699690"/>
            <a:chOff x="1030620" y="503455"/>
            <a:chExt cx="4394379" cy="6354545"/>
          </a:xfrm>
        </p:grpSpPr>
        <p:pic>
          <p:nvPicPr>
            <p:cNvPr id="22" name="Immagine 4">
              <a:extLst>
                <a:ext uri="{FF2B5EF4-FFF2-40B4-BE49-F238E27FC236}">
                  <a16:creationId xmlns:a16="http://schemas.microsoft.com/office/drawing/2014/main" id="{023775C9-D5AA-4AC1-C9EF-FB3F27BD91F9}"/>
                </a:ext>
              </a:extLst>
            </p:cNvPr>
            <p:cNvPicPr>
              <a:picLocks noChangeAspect="1"/>
            </p:cNvPicPr>
            <p:nvPr/>
          </p:nvPicPr>
          <p:blipFill>
            <a:blip r:embed="rId5"/>
            <a:stretch>
              <a:fillRect/>
            </a:stretch>
          </p:blipFill>
          <p:spPr>
            <a:xfrm>
              <a:off x="1030620" y="2934000"/>
              <a:ext cx="4394379" cy="3924000"/>
            </a:xfrm>
            <a:prstGeom prst="rect">
              <a:avLst/>
            </a:prstGeom>
          </p:spPr>
        </p:pic>
        <p:pic>
          <p:nvPicPr>
            <p:cNvPr id="23" name="Immagine 9">
              <a:extLst>
                <a:ext uri="{FF2B5EF4-FFF2-40B4-BE49-F238E27FC236}">
                  <a16:creationId xmlns:a16="http://schemas.microsoft.com/office/drawing/2014/main" id="{9E307E46-0C95-06BB-EE4D-48D91232E28E}"/>
                </a:ext>
              </a:extLst>
            </p:cNvPr>
            <p:cNvPicPr>
              <a:picLocks noChangeAspect="1"/>
            </p:cNvPicPr>
            <p:nvPr/>
          </p:nvPicPr>
          <p:blipFill>
            <a:blip r:embed="rId6"/>
            <a:stretch>
              <a:fillRect/>
            </a:stretch>
          </p:blipFill>
          <p:spPr>
            <a:xfrm>
              <a:off x="1145560" y="503455"/>
              <a:ext cx="4202895" cy="246781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4"/>
            <a:ext cx="11898630" cy="2176135"/>
            <a:chOff x="0" y="0"/>
            <a:chExt cx="15864840" cy="2901514"/>
          </a:xfrm>
        </p:grpSpPr>
        <p:sp>
          <p:nvSpPr>
            <p:cNvPr id="8" name="Freeform 8"/>
            <p:cNvSpPr/>
            <p:nvPr/>
          </p:nvSpPr>
          <p:spPr>
            <a:xfrm>
              <a:off x="0" y="0"/>
              <a:ext cx="15864839" cy="2901514"/>
            </a:xfrm>
            <a:custGeom>
              <a:avLst/>
              <a:gdLst/>
              <a:ahLst/>
              <a:cxnLst/>
              <a:rect l="l" t="t" r="r" b="b"/>
              <a:pathLst>
                <a:path w="15864839" h="2901514">
                  <a:moveTo>
                    <a:pt x="0" y="0"/>
                  </a:moveTo>
                  <a:lnTo>
                    <a:pt x="15864839" y="0"/>
                  </a:lnTo>
                  <a:lnTo>
                    <a:pt x="15864839" y="2901514"/>
                  </a:lnTo>
                  <a:lnTo>
                    <a:pt x="0" y="2901514"/>
                  </a:lnTo>
                  <a:close/>
                </a:path>
              </a:pathLst>
            </a:custGeom>
            <a:solidFill>
              <a:srgbClr val="000000">
                <a:alpha val="0"/>
              </a:srgbClr>
            </a:solidFill>
          </p:spPr>
        </p:sp>
        <p:sp>
          <p:nvSpPr>
            <p:cNvPr id="9" name="TextBox 9"/>
            <p:cNvSpPr txBox="1"/>
            <p:nvPr/>
          </p:nvSpPr>
          <p:spPr>
            <a:xfrm>
              <a:off x="0" y="-9525"/>
              <a:ext cx="15864840" cy="2911039"/>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SOC Estimation Using the Feed-Forward Learning Approach and Machine Learning Techniques with Explainable Artificial Intelligence</a:t>
              </a:r>
            </a:p>
          </p:txBody>
        </p:sp>
      </p:grpSp>
      <p:grpSp>
        <p:nvGrpSpPr>
          <p:cNvPr id="10" name="Group 10"/>
          <p:cNvGrpSpPr/>
          <p:nvPr/>
        </p:nvGrpSpPr>
        <p:grpSpPr>
          <a:xfrm>
            <a:off x="1645920" y="2768601"/>
            <a:ext cx="15087600" cy="6035040"/>
            <a:chOff x="0" y="0"/>
            <a:chExt cx="20116800" cy="8046720"/>
          </a:xfrm>
        </p:grpSpPr>
        <p:sp>
          <p:nvSpPr>
            <p:cNvPr id="11" name="Freeform 11"/>
            <p:cNvSpPr/>
            <p:nvPr/>
          </p:nvSpPr>
          <p:spPr>
            <a:xfrm>
              <a:off x="0" y="0"/>
              <a:ext cx="20116800" cy="8046720"/>
            </a:xfrm>
            <a:custGeom>
              <a:avLst/>
              <a:gdLst/>
              <a:ahLst/>
              <a:cxnLst/>
              <a:rect l="l" t="t" r="r" b="b"/>
              <a:pathLst>
                <a:path w="20116800" h="8046720">
                  <a:moveTo>
                    <a:pt x="0" y="0"/>
                  </a:moveTo>
                  <a:lnTo>
                    <a:pt x="20116800" y="0"/>
                  </a:lnTo>
                  <a:lnTo>
                    <a:pt x="20116800" y="8046720"/>
                  </a:lnTo>
                  <a:lnTo>
                    <a:pt x="0" y="8046720"/>
                  </a:lnTo>
                  <a:close/>
                </a:path>
              </a:pathLst>
            </a:custGeom>
            <a:solidFill>
              <a:srgbClr val="CC9900">
                <a:alpha val="0"/>
              </a:srgbClr>
            </a:solidFill>
          </p:spPr>
        </p:sp>
        <p:sp>
          <p:nvSpPr>
            <p:cNvPr id="12" name="TextBox 12"/>
            <p:cNvSpPr txBox="1"/>
            <p:nvPr/>
          </p:nvSpPr>
          <p:spPr>
            <a:xfrm>
              <a:off x="0" y="-28575"/>
              <a:ext cx="20116800" cy="8075295"/>
            </a:xfrm>
            <a:prstGeom prst="rect">
              <a:avLst/>
            </a:prstGeom>
          </p:spPr>
          <p:txBody>
            <a:bodyPr lIns="0" tIns="0" rIns="0" bIns="0" rtlCol="0" anchor="t"/>
            <a:lstStyle/>
            <a:p>
              <a:pPr algn="just">
                <a:lnSpc>
                  <a:spcPts val="2916"/>
                </a:lnSpc>
              </a:pPr>
              <a:r>
                <a:rPr lang="en-US" sz="2700">
                  <a:solidFill>
                    <a:srgbClr val="404040"/>
                  </a:solidFill>
                  <a:latin typeface="Calibri (MS)"/>
                  <a:ea typeface="Calibri (MS)"/>
                  <a:cs typeface="Calibri (MS)"/>
                  <a:sym typeface="Calibri (MS)"/>
                </a:rPr>
                <a:t>You can find the full dataset at the following link:</a:t>
              </a:r>
            </a:p>
            <a:p>
              <a:pPr algn="just">
                <a:lnSpc>
                  <a:spcPts val="2916"/>
                </a:lnSpc>
              </a:pPr>
              <a:r>
                <a:rPr lang="en-US" sz="2700" u="sng">
                  <a:solidFill>
                    <a:srgbClr val="CC9900"/>
                  </a:solidFill>
                  <a:latin typeface="Calibri (MS)"/>
                  <a:ea typeface="Calibri (MS)"/>
                  <a:cs typeface="Calibri (MS)"/>
                  <a:sym typeface="Calibri (MS)"/>
                  <a:hlinkClick r:id="rId2" tooltip="https://doi.org/10.17632/cp3473x7xv.3"/>
                </a:rPr>
                <a:t>https://doi.org/10.17632/cp3473x7xv.3</a:t>
              </a:r>
            </a:p>
            <a:p>
              <a:pPr algn="just">
                <a:lnSpc>
                  <a:spcPts val="2916"/>
                </a:lnSpc>
              </a:pPr>
              <a:endParaRPr lang="en-US" sz="2700" u="sng">
                <a:solidFill>
                  <a:srgbClr val="CC9900"/>
                </a:solidFill>
                <a:latin typeface="Calibri (MS)"/>
                <a:ea typeface="Calibri (MS)"/>
                <a:cs typeface="Calibri (MS)"/>
                <a:sym typeface="Calibri (MS)"/>
                <a:hlinkClick r:id="rId2" tooltip="https://doi.org/10.17632/cp3473x7xv.3"/>
              </a:endParaRPr>
            </a:p>
            <a:p>
              <a:pPr algn="just">
                <a:lnSpc>
                  <a:spcPts val="2916"/>
                </a:lnSpc>
              </a:pPr>
              <a:r>
                <a:rPr lang="en-US" sz="2700">
                  <a:solidFill>
                    <a:srgbClr val="404040"/>
                  </a:solidFill>
                  <a:latin typeface="Calibri (MS)"/>
                  <a:ea typeface="Calibri (MS)"/>
                  <a:cs typeface="Calibri (MS)"/>
                  <a:sym typeface="Calibri (MS)"/>
                </a:rPr>
                <a:t>You can find the full project repository on GitHub at the following link:</a:t>
              </a:r>
            </a:p>
            <a:p>
              <a:pPr algn="just">
                <a:lnSpc>
                  <a:spcPts val="2916"/>
                </a:lnSpc>
              </a:pPr>
              <a:r>
                <a:rPr lang="en-US" sz="2700">
                  <a:solidFill>
                    <a:srgbClr val="CC9900"/>
                  </a:solidFill>
                  <a:latin typeface="Calibri (MS)"/>
                  <a:ea typeface="Calibri (MS)"/>
                  <a:cs typeface="Calibri (MS)"/>
                  <a:sym typeface="Calibri (MS)"/>
                </a:rPr>
                <a:t> </a:t>
              </a:r>
              <a:r>
                <a:rPr lang="en-US" sz="2700" u="sng">
                  <a:solidFill>
                    <a:srgbClr val="CC9900"/>
                  </a:solidFill>
                  <a:latin typeface="Calibri (MS)"/>
                  <a:ea typeface="Calibri (MS)"/>
                  <a:cs typeface="Calibri (MS)"/>
                  <a:sym typeface="Calibri (MS)"/>
                  <a:hlinkClick r:id="rId3" tooltip="https://github.com/sayandeep02/State-of-Charge-SOC-Estimation-Using-Machine-Learning"/>
                </a:rPr>
                <a:t>https://github.com/sayandeep02/State-of-Charge-SOC-Estimation-Using-Machine-Learning</a:t>
              </a:r>
            </a:p>
            <a:p>
              <a:pPr algn="just">
                <a:lnSpc>
                  <a:spcPts val="2916"/>
                </a:lnSpc>
              </a:pPr>
              <a:endParaRPr lang="en-US" sz="2700" u="sng">
                <a:solidFill>
                  <a:srgbClr val="CC9900"/>
                </a:solidFill>
                <a:latin typeface="Calibri (MS)"/>
                <a:ea typeface="Calibri (MS)"/>
                <a:cs typeface="Calibri (MS)"/>
                <a:sym typeface="Calibri (MS)"/>
                <a:hlinkClick r:id="rId3" tooltip="https://github.com/sayandeep02/State-of-Charge-SOC-Estimation-Using-Machine-Learning"/>
              </a:endParaRPr>
            </a:p>
            <a:p>
              <a:pPr algn="just">
                <a:lnSpc>
                  <a:spcPts val="2916"/>
                </a:lnSpc>
              </a:pPr>
              <a:endParaRPr lang="en-US" sz="2700" u="sng">
                <a:solidFill>
                  <a:srgbClr val="CC9900"/>
                </a:solidFill>
                <a:latin typeface="Calibri (MS)"/>
                <a:ea typeface="Calibri (MS)"/>
                <a:cs typeface="Calibri (MS)"/>
                <a:sym typeface="Calibri (MS)"/>
                <a:hlinkClick r:id="rId3" tooltip="https://github.com/sayandeep02/State-of-Charge-SOC-Estimation-Using-Machine-Learning"/>
              </a:endParaRPr>
            </a:p>
          </p:txBody>
        </p:sp>
      </p:grpSp>
      <p:grpSp>
        <p:nvGrpSpPr>
          <p:cNvPr id="13" name="Group 13"/>
          <p:cNvGrpSpPr/>
          <p:nvPr/>
        </p:nvGrpSpPr>
        <p:grpSpPr>
          <a:xfrm>
            <a:off x="14850687" y="9689678"/>
            <a:ext cx="1968037" cy="547687"/>
            <a:chOff x="0" y="0"/>
            <a:chExt cx="2624050" cy="730250"/>
          </a:xfrm>
        </p:grpSpPr>
        <p:sp>
          <p:nvSpPr>
            <p:cNvPr id="14" name="Freeform 14"/>
            <p:cNvSpPr/>
            <p:nvPr/>
          </p:nvSpPr>
          <p:spPr>
            <a:xfrm>
              <a:off x="0" y="0"/>
              <a:ext cx="2624050" cy="730250"/>
            </a:xfrm>
            <a:custGeom>
              <a:avLst/>
              <a:gdLst/>
              <a:ahLst/>
              <a:cxnLst/>
              <a:rect l="l" t="t" r="r" b="b"/>
              <a:pathLst>
                <a:path w="2624050" h="730250">
                  <a:moveTo>
                    <a:pt x="0" y="0"/>
                  </a:moveTo>
                  <a:lnTo>
                    <a:pt x="2624050" y="0"/>
                  </a:lnTo>
                  <a:lnTo>
                    <a:pt x="2624050" y="730250"/>
                  </a:lnTo>
                  <a:lnTo>
                    <a:pt x="0" y="730250"/>
                  </a:lnTo>
                  <a:close/>
                </a:path>
              </a:pathLst>
            </a:custGeom>
            <a:solidFill>
              <a:srgbClr val="000000">
                <a:alpha val="0"/>
              </a:srgbClr>
            </a:solidFill>
          </p:spPr>
        </p:sp>
        <p:sp>
          <p:nvSpPr>
            <p:cNvPr id="15" name="TextBox 15"/>
            <p:cNvSpPr txBox="1"/>
            <p:nvPr/>
          </p:nvSpPr>
          <p:spPr>
            <a:xfrm>
              <a:off x="0" y="-19050"/>
              <a:ext cx="2624050" cy="749300"/>
            </a:xfrm>
            <a:prstGeom prst="rect">
              <a:avLst/>
            </a:prstGeom>
          </p:spPr>
          <p:txBody>
            <a:bodyPr lIns="0" tIns="0" rIns="0" bIns="0" rtlCol="0" anchor="ctr"/>
            <a:lstStyle/>
            <a:p>
              <a:pPr algn="r">
                <a:lnSpc>
                  <a:spcPts val="1889"/>
                </a:lnSpc>
              </a:pPr>
              <a:r>
                <a:rPr lang="en-US" sz="1575">
                  <a:solidFill>
                    <a:srgbClr val="FFFFFF"/>
                  </a:solidFill>
                  <a:latin typeface="Calibri (MS)"/>
                  <a:ea typeface="Calibri (MS)"/>
                  <a:cs typeface="Calibri (MS)"/>
                  <a:sym typeface="Calibri (MS)"/>
                </a:rPr>
                <a:t>1</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4762" y="9601200"/>
            <a:ext cx="18283238" cy="685800"/>
            <a:chOff x="0" y="0"/>
            <a:chExt cx="24377650" cy="914400"/>
          </a:xfrm>
        </p:grpSpPr>
        <p:sp>
          <p:nvSpPr>
            <p:cNvPr id="8" name="Freeform 8"/>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742117"/>
            </a:solidFill>
          </p:spPr>
        </p:sp>
      </p:grpSp>
      <p:grpSp>
        <p:nvGrpSpPr>
          <p:cNvPr id="9" name="Group 9"/>
          <p:cNvGrpSpPr/>
          <p:nvPr/>
        </p:nvGrpSpPr>
        <p:grpSpPr>
          <a:xfrm>
            <a:off x="22" y="9501474"/>
            <a:ext cx="18283238" cy="96012"/>
            <a:chOff x="0" y="0"/>
            <a:chExt cx="24377650" cy="128016"/>
          </a:xfrm>
        </p:grpSpPr>
        <p:sp>
          <p:nvSpPr>
            <p:cNvPr id="10" name="Freeform 10"/>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DA5545"/>
            </a:solidFill>
          </p:spPr>
        </p:sp>
      </p:grpSp>
      <p:grpSp>
        <p:nvGrpSpPr>
          <p:cNvPr id="11" name="Group 11"/>
          <p:cNvGrpSpPr/>
          <p:nvPr/>
        </p:nvGrpSpPr>
        <p:grpSpPr>
          <a:xfrm>
            <a:off x="7776798" y="4081671"/>
            <a:ext cx="2734403" cy="1061829"/>
            <a:chOff x="0" y="0"/>
            <a:chExt cx="3645870" cy="1415772"/>
          </a:xfrm>
        </p:grpSpPr>
        <p:sp>
          <p:nvSpPr>
            <p:cNvPr id="12" name="Freeform 12"/>
            <p:cNvSpPr/>
            <p:nvPr/>
          </p:nvSpPr>
          <p:spPr>
            <a:xfrm>
              <a:off x="0" y="0"/>
              <a:ext cx="3645870" cy="1415772"/>
            </a:xfrm>
            <a:custGeom>
              <a:avLst/>
              <a:gdLst/>
              <a:ahLst/>
              <a:cxnLst/>
              <a:rect l="l" t="t" r="r" b="b"/>
              <a:pathLst>
                <a:path w="3645870" h="1415772">
                  <a:moveTo>
                    <a:pt x="0" y="0"/>
                  </a:moveTo>
                  <a:lnTo>
                    <a:pt x="3645870" y="0"/>
                  </a:lnTo>
                  <a:lnTo>
                    <a:pt x="3645870" y="1415772"/>
                  </a:lnTo>
                  <a:lnTo>
                    <a:pt x="0" y="1415772"/>
                  </a:lnTo>
                  <a:close/>
                </a:path>
              </a:pathLst>
            </a:custGeom>
            <a:solidFill>
              <a:srgbClr val="000000">
                <a:alpha val="0"/>
              </a:srgbClr>
            </a:solidFill>
          </p:spPr>
        </p:sp>
        <p:sp>
          <p:nvSpPr>
            <p:cNvPr id="13" name="TextBox 13"/>
            <p:cNvSpPr txBox="1"/>
            <p:nvPr/>
          </p:nvSpPr>
          <p:spPr>
            <a:xfrm>
              <a:off x="0" y="-123825"/>
              <a:ext cx="3645870" cy="1539597"/>
            </a:xfrm>
            <a:prstGeom prst="rect">
              <a:avLst/>
            </a:prstGeom>
          </p:spPr>
          <p:txBody>
            <a:bodyPr lIns="0" tIns="0" rIns="0" bIns="0" rtlCol="0" anchor="t"/>
            <a:lstStyle/>
            <a:p>
              <a:pPr algn="l">
                <a:lnSpc>
                  <a:spcPts val="7200"/>
                </a:lnSpc>
              </a:pPr>
              <a:r>
                <a:rPr lang="en-US" sz="6000">
                  <a:solidFill>
                    <a:srgbClr val="000000"/>
                  </a:solidFill>
                  <a:latin typeface="Times New Roman"/>
                  <a:ea typeface="Times New Roman"/>
                  <a:cs typeface="Times New Roman"/>
                  <a:sym typeface="Times New Roman"/>
                </a:rPr>
                <a:t>Thanks.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5"/>
            <a:ext cx="11626053" cy="2176135"/>
            <a:chOff x="0" y="0"/>
            <a:chExt cx="15501404" cy="2901514"/>
          </a:xfrm>
        </p:grpSpPr>
        <p:sp>
          <p:nvSpPr>
            <p:cNvPr id="8" name="Freeform 8"/>
            <p:cNvSpPr/>
            <p:nvPr/>
          </p:nvSpPr>
          <p:spPr>
            <a:xfrm>
              <a:off x="0" y="0"/>
              <a:ext cx="15501404" cy="2901514"/>
            </a:xfrm>
            <a:custGeom>
              <a:avLst/>
              <a:gdLst/>
              <a:ahLst/>
              <a:cxnLst/>
              <a:rect l="l" t="t" r="r" b="b"/>
              <a:pathLst>
                <a:path w="15501404" h="2901514">
                  <a:moveTo>
                    <a:pt x="0" y="0"/>
                  </a:moveTo>
                  <a:lnTo>
                    <a:pt x="15501404" y="0"/>
                  </a:lnTo>
                  <a:lnTo>
                    <a:pt x="15501404" y="2901514"/>
                  </a:lnTo>
                  <a:lnTo>
                    <a:pt x="0" y="2901514"/>
                  </a:lnTo>
                  <a:close/>
                </a:path>
              </a:pathLst>
            </a:custGeom>
            <a:solidFill>
              <a:srgbClr val="000000">
                <a:alpha val="0"/>
              </a:srgbClr>
            </a:solidFill>
          </p:spPr>
        </p:sp>
        <p:sp>
          <p:nvSpPr>
            <p:cNvPr id="9" name="TextBox 9"/>
            <p:cNvSpPr txBox="1"/>
            <p:nvPr/>
          </p:nvSpPr>
          <p:spPr>
            <a:xfrm>
              <a:off x="0" y="-19050"/>
              <a:ext cx="15501404" cy="2920564"/>
            </a:xfrm>
            <a:prstGeom prst="rect">
              <a:avLst/>
            </a:prstGeom>
          </p:spPr>
          <p:txBody>
            <a:bodyPr lIns="0" tIns="0" rIns="0" bIns="0" rtlCol="0" anchor="b"/>
            <a:lstStyle/>
            <a:p>
              <a:pPr algn="l">
                <a:lnSpc>
                  <a:spcPts val="6120"/>
                </a:lnSpc>
              </a:pPr>
              <a:r>
                <a:rPr lang="en-US" sz="6000" b="1" spc="-75">
                  <a:solidFill>
                    <a:srgbClr val="000000"/>
                  </a:solidFill>
                  <a:latin typeface="Times New Roman Bold"/>
                  <a:ea typeface="Times New Roman Bold"/>
                  <a:cs typeface="Times New Roman Bold"/>
                  <a:sym typeface="Times New Roman Bold"/>
                </a:rPr>
                <a:t>Bibliography</a:t>
              </a:r>
            </a:p>
          </p:txBody>
        </p:sp>
      </p:grpSp>
      <p:grpSp>
        <p:nvGrpSpPr>
          <p:cNvPr id="10" name="Group 10"/>
          <p:cNvGrpSpPr/>
          <p:nvPr/>
        </p:nvGrpSpPr>
        <p:grpSpPr>
          <a:xfrm>
            <a:off x="1645920" y="2768601"/>
            <a:ext cx="15087600" cy="6035040"/>
            <a:chOff x="0" y="0"/>
            <a:chExt cx="20116800" cy="8046720"/>
          </a:xfrm>
        </p:grpSpPr>
        <p:sp>
          <p:nvSpPr>
            <p:cNvPr id="11" name="Freeform 11"/>
            <p:cNvSpPr/>
            <p:nvPr/>
          </p:nvSpPr>
          <p:spPr>
            <a:xfrm>
              <a:off x="0" y="0"/>
              <a:ext cx="20116800" cy="8046720"/>
            </a:xfrm>
            <a:custGeom>
              <a:avLst/>
              <a:gdLst/>
              <a:ahLst/>
              <a:cxnLst/>
              <a:rect l="l" t="t" r="r" b="b"/>
              <a:pathLst>
                <a:path w="20116800" h="8046720">
                  <a:moveTo>
                    <a:pt x="0" y="0"/>
                  </a:moveTo>
                  <a:lnTo>
                    <a:pt x="20116800" y="0"/>
                  </a:lnTo>
                  <a:lnTo>
                    <a:pt x="20116800" y="8046720"/>
                  </a:lnTo>
                  <a:lnTo>
                    <a:pt x="0" y="8046720"/>
                  </a:lnTo>
                  <a:close/>
                </a:path>
              </a:pathLst>
            </a:custGeom>
            <a:solidFill>
              <a:srgbClr val="000000">
                <a:alpha val="0"/>
              </a:srgbClr>
            </a:solidFill>
          </p:spPr>
        </p:sp>
        <p:sp>
          <p:nvSpPr>
            <p:cNvPr id="12" name="TextBox 12"/>
            <p:cNvSpPr txBox="1"/>
            <p:nvPr/>
          </p:nvSpPr>
          <p:spPr>
            <a:xfrm>
              <a:off x="0" y="-28575"/>
              <a:ext cx="20116800" cy="8075295"/>
            </a:xfrm>
            <a:prstGeom prst="rect">
              <a:avLst/>
            </a:prstGeom>
          </p:spPr>
          <p:txBody>
            <a:bodyPr lIns="0" tIns="0" rIns="0" bIns="0" rtlCol="0" anchor="t"/>
            <a:lstStyle/>
            <a:p>
              <a:pPr marL="790385" lvl="2" indent="-263462" algn="just">
                <a:lnSpc>
                  <a:spcPts val="2916"/>
                </a:lnSpc>
                <a:buAutoNum type="arabicPeriod"/>
              </a:pPr>
              <a:r>
                <a:rPr lang="en-US" sz="2700" u="sng">
                  <a:solidFill>
                    <a:srgbClr val="CC9900"/>
                  </a:solidFill>
                  <a:latin typeface="Calibri (MS)"/>
                  <a:ea typeface="Calibri (MS)"/>
                  <a:cs typeface="Calibri (MS)"/>
                  <a:sym typeface="Calibri (MS)"/>
                  <a:hlinkClick r:id="rId2" tooltip="https://doi.org/10.3390/en15218003"/>
                </a:rPr>
                <a:t>Shahriar, S.M.; Bhuiyan, E.A.; Nahiduzzaman, M.; Ahsan, M.; Haider, J. State of Charge Estimation for Electric Vehicle Battery Management Systems Using the Hybrid Recurrent Learning Approach with Explainable Artificial Intelligence. Energies 2022, 15, 8003.</a:t>
              </a:r>
            </a:p>
            <a:p>
              <a:pPr marL="790385" lvl="2" indent="-263462" algn="just">
                <a:lnSpc>
                  <a:spcPts val="3347"/>
                </a:lnSpc>
                <a:buAutoNum type="arabicPeriod"/>
              </a:pPr>
              <a:r>
                <a:rPr lang="en-US" sz="2700" u="sng">
                  <a:solidFill>
                    <a:srgbClr val="CC9900"/>
                  </a:solidFill>
                  <a:latin typeface="Calibri (MS)"/>
                  <a:ea typeface="Calibri (MS)"/>
                  <a:cs typeface="Calibri (MS)"/>
                  <a:sym typeface="Calibri (MS)"/>
                  <a:hlinkClick r:id="rId3" tooltip="https://doi.org/10.17632/cp3473x7xv.3"/>
                </a:rPr>
                <a:t>Kollmeyer, Philip; Vidal, Carlos; Naguib, Mina; Skells, Michael  (2020), “LG 18650HG2 Li-ion Battery Data and Example Deep Neural Network xEV SOC Estimator Script”, Mendeley Data, V3.</a:t>
              </a:r>
            </a:p>
            <a:p>
              <a:pPr marL="790385" lvl="2" indent="-263462" algn="just">
                <a:lnSpc>
                  <a:spcPts val="2916"/>
                </a:lnSpc>
                <a:buAutoNum type="arabicPeriod"/>
              </a:pPr>
              <a:r>
                <a:rPr lang="en-US" sz="2700" u="sng">
                  <a:solidFill>
                    <a:srgbClr val="CC9900"/>
                  </a:solidFill>
                  <a:latin typeface="Calibri (MS)"/>
                  <a:ea typeface="Calibri (MS)"/>
                  <a:cs typeface="Calibri (MS)"/>
                  <a:sym typeface="Calibri (MS)"/>
                  <a:hlinkClick r:id="rId4" tooltip="https://doi.org/10.1016/j.energy.2021.120630"/>
                </a:rPr>
                <a:t>Chen, Zheng &amp; Zhao, Hongqian &amp; Shu, Xing &amp; Zhang, Yuanjian &amp; Shen, Jiangwei &amp; Liu, Yonggang. (2021). Synthetic Stage of Charge Estimation for Lithium-ion Batteries Based on Long Short-Term Memory Network Modeling and Adaptive H-Infinity Filter.</a:t>
              </a:r>
            </a:p>
          </p:txBody>
        </p:sp>
      </p:grpSp>
      <p:grpSp>
        <p:nvGrpSpPr>
          <p:cNvPr id="13" name="Group 13"/>
          <p:cNvGrpSpPr/>
          <p:nvPr/>
        </p:nvGrpSpPr>
        <p:grpSpPr>
          <a:xfrm>
            <a:off x="14850687" y="9689678"/>
            <a:ext cx="1968037" cy="547687"/>
            <a:chOff x="0" y="0"/>
            <a:chExt cx="2624050" cy="730250"/>
          </a:xfrm>
        </p:grpSpPr>
        <p:sp>
          <p:nvSpPr>
            <p:cNvPr id="14" name="Freeform 14"/>
            <p:cNvSpPr/>
            <p:nvPr/>
          </p:nvSpPr>
          <p:spPr>
            <a:xfrm>
              <a:off x="0" y="0"/>
              <a:ext cx="2624050" cy="730250"/>
            </a:xfrm>
            <a:custGeom>
              <a:avLst/>
              <a:gdLst/>
              <a:ahLst/>
              <a:cxnLst/>
              <a:rect l="l" t="t" r="r" b="b"/>
              <a:pathLst>
                <a:path w="2624050" h="730250">
                  <a:moveTo>
                    <a:pt x="0" y="0"/>
                  </a:moveTo>
                  <a:lnTo>
                    <a:pt x="2624050" y="0"/>
                  </a:lnTo>
                  <a:lnTo>
                    <a:pt x="2624050" y="730250"/>
                  </a:lnTo>
                  <a:lnTo>
                    <a:pt x="0" y="730250"/>
                  </a:lnTo>
                  <a:close/>
                </a:path>
              </a:pathLst>
            </a:custGeom>
            <a:solidFill>
              <a:srgbClr val="000000">
                <a:alpha val="0"/>
              </a:srgbClr>
            </a:solidFill>
          </p:spPr>
        </p:sp>
        <p:sp>
          <p:nvSpPr>
            <p:cNvPr id="15" name="TextBox 15"/>
            <p:cNvSpPr txBox="1"/>
            <p:nvPr/>
          </p:nvSpPr>
          <p:spPr>
            <a:xfrm>
              <a:off x="0" y="-19050"/>
              <a:ext cx="2624050" cy="749300"/>
            </a:xfrm>
            <a:prstGeom prst="rect">
              <a:avLst/>
            </a:prstGeom>
          </p:spPr>
          <p:txBody>
            <a:bodyPr lIns="0" tIns="0" rIns="0" bIns="0" rtlCol="0" anchor="ctr"/>
            <a:lstStyle/>
            <a:p>
              <a:pPr algn="r">
                <a:lnSpc>
                  <a:spcPts val="1889"/>
                </a:lnSpc>
              </a:pPr>
              <a:r>
                <a:rPr lang="en-US" sz="1575">
                  <a:solidFill>
                    <a:srgbClr val="FFFFFF"/>
                  </a:solidFill>
                  <a:latin typeface="Calibri (MS)"/>
                  <a:ea typeface="Calibri (MS)"/>
                  <a:cs typeface="Calibri (MS)"/>
                  <a:sym typeface="Calibri (MS)"/>
                </a:rPr>
                <a:t>1</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5"/>
            <a:ext cx="11406659" cy="2176135"/>
            <a:chOff x="0" y="0"/>
            <a:chExt cx="15208879" cy="2901514"/>
          </a:xfrm>
        </p:grpSpPr>
        <p:sp>
          <p:nvSpPr>
            <p:cNvPr id="8" name="Freeform 8"/>
            <p:cNvSpPr/>
            <p:nvPr/>
          </p:nvSpPr>
          <p:spPr>
            <a:xfrm>
              <a:off x="0" y="0"/>
              <a:ext cx="15208879" cy="2901514"/>
            </a:xfrm>
            <a:custGeom>
              <a:avLst/>
              <a:gdLst/>
              <a:ahLst/>
              <a:cxnLst/>
              <a:rect l="l" t="t" r="r" b="b"/>
              <a:pathLst>
                <a:path w="15208879" h="2901514">
                  <a:moveTo>
                    <a:pt x="0" y="0"/>
                  </a:moveTo>
                  <a:lnTo>
                    <a:pt x="15208879" y="0"/>
                  </a:lnTo>
                  <a:lnTo>
                    <a:pt x="15208879" y="2901514"/>
                  </a:lnTo>
                  <a:lnTo>
                    <a:pt x="0" y="2901514"/>
                  </a:lnTo>
                  <a:close/>
                </a:path>
              </a:pathLst>
            </a:custGeom>
            <a:solidFill>
              <a:srgbClr val="000000">
                <a:alpha val="0"/>
              </a:srgbClr>
            </a:solidFill>
          </p:spPr>
        </p:sp>
        <p:sp>
          <p:nvSpPr>
            <p:cNvPr id="9" name="TextBox 9"/>
            <p:cNvSpPr txBox="1"/>
            <p:nvPr/>
          </p:nvSpPr>
          <p:spPr>
            <a:xfrm>
              <a:off x="0" y="-19050"/>
              <a:ext cx="15208879" cy="2920564"/>
            </a:xfrm>
            <a:prstGeom prst="rect">
              <a:avLst/>
            </a:prstGeom>
          </p:spPr>
          <p:txBody>
            <a:bodyPr lIns="0" tIns="0" rIns="0" bIns="0" rtlCol="0" anchor="b"/>
            <a:lstStyle/>
            <a:p>
              <a:pPr algn="l">
                <a:lnSpc>
                  <a:spcPts val="6120"/>
                </a:lnSpc>
              </a:pPr>
              <a:r>
                <a:rPr lang="en-US" sz="6000" b="1" spc="-75">
                  <a:solidFill>
                    <a:srgbClr val="000000"/>
                  </a:solidFill>
                  <a:latin typeface="Times New Roman Bold"/>
                  <a:ea typeface="Times New Roman Bold"/>
                  <a:cs typeface="Times New Roman Bold"/>
                  <a:sym typeface="Times New Roman Bold"/>
                </a:rPr>
                <a:t>Table of contents</a:t>
              </a:r>
            </a:p>
          </p:txBody>
        </p:sp>
      </p:grpSp>
      <p:grpSp>
        <p:nvGrpSpPr>
          <p:cNvPr id="10" name="Group 10"/>
          <p:cNvGrpSpPr/>
          <p:nvPr/>
        </p:nvGrpSpPr>
        <p:grpSpPr>
          <a:xfrm>
            <a:off x="1645920" y="2768601"/>
            <a:ext cx="15613380" cy="6035040"/>
            <a:chOff x="0" y="0"/>
            <a:chExt cx="20817840" cy="8046720"/>
          </a:xfrm>
        </p:grpSpPr>
        <p:sp>
          <p:nvSpPr>
            <p:cNvPr id="11" name="Freeform 11"/>
            <p:cNvSpPr/>
            <p:nvPr/>
          </p:nvSpPr>
          <p:spPr>
            <a:xfrm>
              <a:off x="0" y="0"/>
              <a:ext cx="20817839" cy="8046720"/>
            </a:xfrm>
            <a:custGeom>
              <a:avLst/>
              <a:gdLst/>
              <a:ahLst/>
              <a:cxnLst/>
              <a:rect l="l" t="t" r="r" b="b"/>
              <a:pathLst>
                <a:path w="20817839" h="8046720">
                  <a:moveTo>
                    <a:pt x="0" y="0"/>
                  </a:moveTo>
                  <a:lnTo>
                    <a:pt x="20817839" y="0"/>
                  </a:lnTo>
                  <a:lnTo>
                    <a:pt x="20817839" y="8046720"/>
                  </a:lnTo>
                  <a:lnTo>
                    <a:pt x="0" y="8046720"/>
                  </a:lnTo>
                  <a:close/>
                </a:path>
              </a:pathLst>
            </a:custGeom>
            <a:solidFill>
              <a:srgbClr val="000000">
                <a:alpha val="0"/>
              </a:srgbClr>
            </a:solidFill>
          </p:spPr>
        </p:sp>
        <p:sp>
          <p:nvSpPr>
            <p:cNvPr id="12" name="TextBox 12"/>
            <p:cNvSpPr txBox="1"/>
            <p:nvPr/>
          </p:nvSpPr>
          <p:spPr>
            <a:xfrm>
              <a:off x="0" y="-28575"/>
              <a:ext cx="20817840" cy="8075295"/>
            </a:xfrm>
            <a:prstGeom prst="rect">
              <a:avLst/>
            </a:prstGeom>
          </p:spPr>
          <p:txBody>
            <a:bodyPr lIns="0" tIns="0" rIns="0" bIns="0" rtlCol="0" anchor="t"/>
            <a:lstStyle/>
            <a:p>
              <a:pPr marL="966021" lvl="2" indent="-322007" algn="just">
                <a:lnSpc>
                  <a:spcPts val="3563"/>
                </a:lnSpc>
                <a:buAutoNum type="arabicPeriod"/>
              </a:pPr>
              <a:r>
                <a:rPr lang="en-US" sz="3299">
                  <a:solidFill>
                    <a:srgbClr val="404040"/>
                  </a:solidFill>
                  <a:latin typeface="Calibri (MS)"/>
                  <a:ea typeface="Calibri (MS)"/>
                  <a:cs typeface="Calibri (MS)"/>
                  <a:sym typeface="Calibri (MS)"/>
                </a:rPr>
                <a:t>Abstract</a:t>
              </a:r>
            </a:p>
            <a:p>
              <a:pPr marL="966021" lvl="2" indent="-322007" algn="just">
                <a:lnSpc>
                  <a:spcPts val="3563"/>
                </a:lnSpc>
                <a:buAutoNum type="arabicPeriod"/>
              </a:pPr>
              <a:r>
                <a:rPr lang="en-US" sz="3299">
                  <a:solidFill>
                    <a:srgbClr val="404040"/>
                  </a:solidFill>
                  <a:latin typeface="Calibri (MS)"/>
                  <a:ea typeface="Calibri (MS)"/>
                  <a:cs typeface="Calibri (MS)"/>
                  <a:sym typeface="Calibri (MS)"/>
                </a:rPr>
                <a:t>An overview on the main topics</a:t>
              </a:r>
            </a:p>
            <a:p>
              <a:pPr marL="966021" lvl="2" indent="-322007" algn="just">
                <a:lnSpc>
                  <a:spcPts val="3563"/>
                </a:lnSpc>
                <a:buAutoNum type="arabicPeriod"/>
              </a:pPr>
              <a:r>
                <a:rPr lang="en-US" sz="3299">
                  <a:solidFill>
                    <a:srgbClr val="404040"/>
                  </a:solidFill>
                  <a:latin typeface="Calibri (MS)"/>
                  <a:ea typeface="Calibri (MS)"/>
                  <a:cs typeface="Calibri (MS)"/>
                  <a:sym typeface="Calibri (MS)"/>
                </a:rPr>
                <a:t>Typical approaches and their drawbacks</a:t>
              </a:r>
            </a:p>
            <a:p>
              <a:pPr marL="966021" lvl="2" indent="-322007" algn="just">
                <a:lnSpc>
                  <a:spcPts val="3563"/>
                </a:lnSpc>
                <a:buAutoNum type="arabicPeriod"/>
              </a:pPr>
              <a:r>
                <a:rPr lang="en-US" sz="3299">
                  <a:solidFill>
                    <a:srgbClr val="404040"/>
                  </a:solidFill>
                  <a:latin typeface="Calibri (MS)"/>
                  <a:ea typeface="Calibri (MS)"/>
                  <a:cs typeface="Calibri (MS)"/>
                  <a:sym typeface="Calibri (MS)"/>
                </a:rPr>
                <a:t>Advanced approaches</a:t>
              </a:r>
            </a:p>
            <a:p>
              <a:pPr marL="966021" lvl="2" indent="-322007" algn="just">
                <a:lnSpc>
                  <a:spcPts val="3563"/>
                </a:lnSpc>
                <a:buAutoNum type="arabicPeriod"/>
              </a:pPr>
              <a:r>
                <a:rPr lang="en-US" sz="3299">
                  <a:solidFill>
                    <a:srgbClr val="000000"/>
                  </a:solidFill>
                  <a:latin typeface="Calibri (MS)"/>
                  <a:ea typeface="Calibri (MS)"/>
                  <a:cs typeface="Calibri (MS)"/>
                  <a:sym typeface="Calibri (MS)"/>
                </a:rPr>
                <a:t>State of Charge Estimation for Electric Vehicle Battery Management Systems Using the Hybrid Recurrent Learning Approach with Explainable Artificial Intelligence</a:t>
              </a:r>
            </a:p>
            <a:p>
              <a:pPr marL="966021" lvl="2" indent="-322007" algn="just">
                <a:lnSpc>
                  <a:spcPts val="3563"/>
                </a:lnSpc>
                <a:buAutoNum type="arabicPeriod"/>
              </a:pPr>
              <a:r>
                <a:rPr lang="en-US" sz="3299">
                  <a:solidFill>
                    <a:srgbClr val="000000"/>
                  </a:solidFill>
                  <a:latin typeface="Calibri (MS)"/>
                  <a:ea typeface="Calibri (MS)"/>
                  <a:cs typeface="Calibri (MS)"/>
                  <a:sym typeface="Calibri (MS)"/>
                </a:rPr>
                <a:t>Synthetic Stage of Charge Estimation for Lithium-ion Batteries Based on Long Short-Term Memory Network Modeling and Adaptive H-Infinity Filter</a:t>
              </a:r>
            </a:p>
            <a:p>
              <a:pPr marL="966021" lvl="2" indent="-322007" algn="just">
                <a:lnSpc>
                  <a:spcPts val="3563"/>
                </a:lnSpc>
                <a:buAutoNum type="arabicPeriod"/>
              </a:pPr>
              <a:r>
                <a:rPr lang="en-US" sz="3299" b="1">
                  <a:solidFill>
                    <a:srgbClr val="404040"/>
                  </a:solidFill>
                  <a:latin typeface="Calibri (MS) Bold"/>
                  <a:ea typeface="Calibri (MS) Bold"/>
                  <a:cs typeface="Calibri (MS) Bold"/>
                  <a:sym typeface="Calibri (MS) Bold"/>
                </a:rPr>
                <a:t>Own implementation</a:t>
              </a:r>
              <a:r>
                <a:rPr lang="en-US" sz="3299">
                  <a:solidFill>
                    <a:srgbClr val="404040"/>
                  </a:solidFill>
                  <a:latin typeface="Calibri (MS)"/>
                  <a:ea typeface="Calibri (MS)"/>
                  <a:cs typeface="Calibri (MS)"/>
                  <a:sym typeface="Calibri (MS)"/>
                </a:rPr>
                <a:t>: SOC Estimation Using the Feed-Forward Learning Approach and Machine Learning Techniques with Explainable Artificial Intelligence</a:t>
              </a:r>
            </a:p>
            <a:p>
              <a:pPr marL="966021" lvl="2" indent="-322007" algn="just">
                <a:lnSpc>
                  <a:spcPts val="3563"/>
                </a:lnSpc>
              </a:pPr>
              <a:endParaRPr lang="en-US" sz="3299">
                <a:solidFill>
                  <a:srgbClr val="404040"/>
                </a:solidFill>
                <a:latin typeface="Calibri (MS)"/>
                <a:ea typeface="Calibri (MS)"/>
                <a:cs typeface="Calibri (MS)"/>
                <a:sym typeface="Calibri (MS)"/>
              </a:endParaRPr>
            </a:p>
            <a:p>
              <a:pPr marL="966021" lvl="2" indent="-322007" algn="just">
                <a:lnSpc>
                  <a:spcPts val="3563"/>
                </a:lnSpc>
              </a:pPr>
              <a:endParaRPr lang="en-US" sz="3299">
                <a:solidFill>
                  <a:srgbClr val="404040"/>
                </a:solidFill>
                <a:latin typeface="Calibri (MS)"/>
                <a:ea typeface="Calibri (MS)"/>
                <a:cs typeface="Calibri (MS)"/>
                <a:sym typeface="Calibri (MS)"/>
              </a:endParaRPr>
            </a:p>
          </p:txBody>
        </p:sp>
      </p:grpSp>
      <p:grpSp>
        <p:nvGrpSpPr>
          <p:cNvPr id="13" name="Group 13"/>
          <p:cNvGrpSpPr/>
          <p:nvPr/>
        </p:nvGrpSpPr>
        <p:grpSpPr>
          <a:xfrm>
            <a:off x="14850687" y="9689678"/>
            <a:ext cx="1968037" cy="547687"/>
            <a:chOff x="0" y="0"/>
            <a:chExt cx="2624050" cy="730250"/>
          </a:xfrm>
        </p:grpSpPr>
        <p:sp>
          <p:nvSpPr>
            <p:cNvPr id="14" name="Freeform 14"/>
            <p:cNvSpPr/>
            <p:nvPr/>
          </p:nvSpPr>
          <p:spPr>
            <a:xfrm>
              <a:off x="0" y="0"/>
              <a:ext cx="2624050" cy="730250"/>
            </a:xfrm>
            <a:custGeom>
              <a:avLst/>
              <a:gdLst/>
              <a:ahLst/>
              <a:cxnLst/>
              <a:rect l="l" t="t" r="r" b="b"/>
              <a:pathLst>
                <a:path w="2624050" h="730250">
                  <a:moveTo>
                    <a:pt x="0" y="0"/>
                  </a:moveTo>
                  <a:lnTo>
                    <a:pt x="2624050" y="0"/>
                  </a:lnTo>
                  <a:lnTo>
                    <a:pt x="2624050" y="730250"/>
                  </a:lnTo>
                  <a:lnTo>
                    <a:pt x="0" y="730250"/>
                  </a:lnTo>
                  <a:close/>
                </a:path>
              </a:pathLst>
            </a:custGeom>
            <a:solidFill>
              <a:srgbClr val="000000">
                <a:alpha val="0"/>
              </a:srgbClr>
            </a:solidFill>
          </p:spPr>
        </p:sp>
        <p:sp>
          <p:nvSpPr>
            <p:cNvPr id="15" name="TextBox 15"/>
            <p:cNvSpPr txBox="1"/>
            <p:nvPr/>
          </p:nvSpPr>
          <p:spPr>
            <a:xfrm>
              <a:off x="0" y="-19050"/>
              <a:ext cx="2624050" cy="749300"/>
            </a:xfrm>
            <a:prstGeom prst="rect">
              <a:avLst/>
            </a:prstGeom>
          </p:spPr>
          <p:txBody>
            <a:bodyPr lIns="0" tIns="0" rIns="0" bIns="0" rtlCol="0" anchor="ctr"/>
            <a:lstStyle/>
            <a:p>
              <a:pPr algn="r">
                <a:lnSpc>
                  <a:spcPts val="1889"/>
                </a:lnSpc>
              </a:pPr>
              <a:r>
                <a:rPr lang="en-US" sz="1575">
                  <a:solidFill>
                    <a:srgbClr val="FFFFFF"/>
                  </a:solidFill>
                  <a:latin typeface="Calibri (MS)"/>
                  <a:ea typeface="Calibri (MS)"/>
                  <a:cs typeface="Calibri (MS)"/>
                  <a:sym typeface="Calibri (MS)"/>
                </a:rPr>
                <a:t>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5"/>
            <a:ext cx="11138511" cy="2176135"/>
            <a:chOff x="0" y="0"/>
            <a:chExt cx="14851348" cy="2901514"/>
          </a:xfrm>
        </p:grpSpPr>
        <p:sp>
          <p:nvSpPr>
            <p:cNvPr id="8" name="Freeform 8"/>
            <p:cNvSpPr/>
            <p:nvPr/>
          </p:nvSpPr>
          <p:spPr>
            <a:xfrm>
              <a:off x="0" y="0"/>
              <a:ext cx="14851348" cy="2901514"/>
            </a:xfrm>
            <a:custGeom>
              <a:avLst/>
              <a:gdLst/>
              <a:ahLst/>
              <a:cxnLst/>
              <a:rect l="l" t="t" r="r" b="b"/>
              <a:pathLst>
                <a:path w="14851348" h="2901514">
                  <a:moveTo>
                    <a:pt x="0" y="0"/>
                  </a:moveTo>
                  <a:lnTo>
                    <a:pt x="14851348" y="0"/>
                  </a:lnTo>
                  <a:lnTo>
                    <a:pt x="14851348" y="2901514"/>
                  </a:lnTo>
                  <a:lnTo>
                    <a:pt x="0" y="2901514"/>
                  </a:lnTo>
                  <a:close/>
                </a:path>
              </a:pathLst>
            </a:custGeom>
            <a:solidFill>
              <a:srgbClr val="000000">
                <a:alpha val="0"/>
              </a:srgbClr>
            </a:solidFill>
          </p:spPr>
        </p:sp>
        <p:sp>
          <p:nvSpPr>
            <p:cNvPr id="9" name="TextBox 9"/>
            <p:cNvSpPr txBox="1"/>
            <p:nvPr/>
          </p:nvSpPr>
          <p:spPr>
            <a:xfrm>
              <a:off x="0" y="-19050"/>
              <a:ext cx="14851348" cy="2920564"/>
            </a:xfrm>
            <a:prstGeom prst="rect">
              <a:avLst/>
            </a:prstGeom>
          </p:spPr>
          <p:txBody>
            <a:bodyPr lIns="0" tIns="0" rIns="0" bIns="0" rtlCol="0" anchor="b"/>
            <a:lstStyle/>
            <a:p>
              <a:pPr algn="l">
                <a:lnSpc>
                  <a:spcPts val="6120"/>
                </a:lnSpc>
              </a:pPr>
              <a:r>
                <a:rPr lang="en-US" sz="6000" b="1" spc="-75">
                  <a:solidFill>
                    <a:srgbClr val="000000"/>
                  </a:solidFill>
                  <a:latin typeface="Times New Roman Bold"/>
                  <a:ea typeface="Times New Roman Bold"/>
                  <a:cs typeface="Times New Roman Bold"/>
                  <a:sym typeface="Times New Roman Bold"/>
                </a:rPr>
                <a:t>Abstract</a:t>
              </a:r>
            </a:p>
          </p:txBody>
        </p:sp>
      </p:grpSp>
      <p:grpSp>
        <p:nvGrpSpPr>
          <p:cNvPr id="10" name="Group 10"/>
          <p:cNvGrpSpPr/>
          <p:nvPr/>
        </p:nvGrpSpPr>
        <p:grpSpPr>
          <a:xfrm>
            <a:off x="1645920" y="3501627"/>
            <a:ext cx="7498080" cy="5302012"/>
            <a:chOff x="0" y="0"/>
            <a:chExt cx="9997440" cy="7069350"/>
          </a:xfrm>
        </p:grpSpPr>
        <p:sp>
          <p:nvSpPr>
            <p:cNvPr id="11" name="Freeform 11"/>
            <p:cNvSpPr/>
            <p:nvPr/>
          </p:nvSpPr>
          <p:spPr>
            <a:xfrm>
              <a:off x="0" y="0"/>
              <a:ext cx="9997440" cy="7069350"/>
            </a:xfrm>
            <a:custGeom>
              <a:avLst/>
              <a:gdLst/>
              <a:ahLst/>
              <a:cxnLst/>
              <a:rect l="l" t="t" r="r" b="b"/>
              <a:pathLst>
                <a:path w="9997440" h="7069350">
                  <a:moveTo>
                    <a:pt x="0" y="0"/>
                  </a:moveTo>
                  <a:lnTo>
                    <a:pt x="9997440" y="0"/>
                  </a:lnTo>
                  <a:lnTo>
                    <a:pt x="9997440" y="7069350"/>
                  </a:lnTo>
                  <a:lnTo>
                    <a:pt x="0" y="7069350"/>
                  </a:lnTo>
                  <a:close/>
                </a:path>
              </a:pathLst>
            </a:custGeom>
            <a:solidFill>
              <a:srgbClr val="000000">
                <a:alpha val="0"/>
              </a:srgbClr>
            </a:solidFill>
          </p:spPr>
        </p:sp>
        <p:sp>
          <p:nvSpPr>
            <p:cNvPr id="12" name="TextBox 12"/>
            <p:cNvSpPr txBox="1"/>
            <p:nvPr/>
          </p:nvSpPr>
          <p:spPr>
            <a:xfrm>
              <a:off x="0" y="-28575"/>
              <a:ext cx="9997440" cy="7097925"/>
            </a:xfrm>
            <a:prstGeom prst="rect">
              <a:avLst/>
            </a:prstGeom>
          </p:spPr>
          <p:txBody>
            <a:bodyPr lIns="0" tIns="0" rIns="0" bIns="0" rtlCol="0" anchor="t"/>
            <a:lstStyle/>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Accurate SOC estimation.</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Estimation SOC remains a challenge.</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In this work, both theory-based methods and advanced approaches based on ML and DL were analized for State of Charge (SOC) estimation.</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pPr>
              <a:endParaRPr lang="en-US" sz="2700">
                <a:solidFill>
                  <a:srgbClr val="404040"/>
                </a:solidFill>
                <a:latin typeface="Calibri (MS)"/>
                <a:ea typeface="Calibri (MS)"/>
                <a:cs typeface="Calibri (MS)"/>
                <a:sym typeface="Calibri (MS)"/>
              </a:endParaRPr>
            </a:p>
          </p:txBody>
        </p:sp>
      </p:grpSp>
      <p:grpSp>
        <p:nvGrpSpPr>
          <p:cNvPr id="13" name="Group 13"/>
          <p:cNvGrpSpPr/>
          <p:nvPr/>
        </p:nvGrpSpPr>
        <p:grpSpPr>
          <a:xfrm>
            <a:off x="14850687" y="9689678"/>
            <a:ext cx="1968037" cy="547687"/>
            <a:chOff x="0" y="0"/>
            <a:chExt cx="2624050" cy="730250"/>
          </a:xfrm>
        </p:grpSpPr>
        <p:sp>
          <p:nvSpPr>
            <p:cNvPr id="14" name="Freeform 14"/>
            <p:cNvSpPr/>
            <p:nvPr/>
          </p:nvSpPr>
          <p:spPr>
            <a:xfrm>
              <a:off x="0" y="0"/>
              <a:ext cx="2624050" cy="730250"/>
            </a:xfrm>
            <a:custGeom>
              <a:avLst/>
              <a:gdLst/>
              <a:ahLst/>
              <a:cxnLst/>
              <a:rect l="l" t="t" r="r" b="b"/>
              <a:pathLst>
                <a:path w="2624050" h="730250">
                  <a:moveTo>
                    <a:pt x="0" y="0"/>
                  </a:moveTo>
                  <a:lnTo>
                    <a:pt x="2624050" y="0"/>
                  </a:lnTo>
                  <a:lnTo>
                    <a:pt x="2624050" y="730250"/>
                  </a:lnTo>
                  <a:lnTo>
                    <a:pt x="0" y="730250"/>
                  </a:lnTo>
                  <a:close/>
                </a:path>
              </a:pathLst>
            </a:custGeom>
            <a:solidFill>
              <a:srgbClr val="000000">
                <a:alpha val="0"/>
              </a:srgbClr>
            </a:solidFill>
          </p:spPr>
        </p:sp>
        <p:sp>
          <p:nvSpPr>
            <p:cNvPr id="15" name="TextBox 15"/>
            <p:cNvSpPr txBox="1"/>
            <p:nvPr/>
          </p:nvSpPr>
          <p:spPr>
            <a:xfrm>
              <a:off x="0" y="-19050"/>
              <a:ext cx="2624050" cy="749300"/>
            </a:xfrm>
            <a:prstGeom prst="rect">
              <a:avLst/>
            </a:prstGeom>
          </p:spPr>
          <p:txBody>
            <a:bodyPr lIns="0" tIns="0" rIns="0" bIns="0" rtlCol="0" anchor="ctr"/>
            <a:lstStyle/>
            <a:p>
              <a:pPr algn="r">
                <a:lnSpc>
                  <a:spcPts val="1889"/>
                </a:lnSpc>
              </a:pPr>
              <a:r>
                <a:rPr lang="en-US" sz="1575">
                  <a:solidFill>
                    <a:srgbClr val="FFFFFF"/>
                  </a:solidFill>
                  <a:latin typeface="Calibri (MS)"/>
                  <a:ea typeface="Calibri (MS)"/>
                  <a:cs typeface="Calibri (MS)"/>
                  <a:sym typeface="Calibri (MS)"/>
                </a:rPr>
                <a:t>1</a:t>
              </a:r>
            </a:p>
          </p:txBody>
        </p:sp>
      </p:grpSp>
      <p:sp>
        <p:nvSpPr>
          <p:cNvPr id="16" name="Freeform 16" descr="Immagine che contiene testo, Cellulare, schermata, design  Descrizione generata automaticamente"/>
          <p:cNvSpPr/>
          <p:nvPr/>
        </p:nvSpPr>
        <p:spPr>
          <a:xfrm>
            <a:off x="9664172" y="2768601"/>
            <a:ext cx="7069349" cy="5302011"/>
          </a:xfrm>
          <a:custGeom>
            <a:avLst/>
            <a:gdLst/>
            <a:ahLst/>
            <a:cxnLst/>
            <a:rect l="l" t="t" r="r" b="b"/>
            <a:pathLst>
              <a:path w="7069349" h="5302011">
                <a:moveTo>
                  <a:pt x="0" y="0"/>
                </a:moveTo>
                <a:lnTo>
                  <a:pt x="7069348" y="0"/>
                </a:lnTo>
                <a:lnTo>
                  <a:pt x="7069348" y="5302011"/>
                </a:lnTo>
                <a:lnTo>
                  <a:pt x="0" y="5302011"/>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5"/>
            <a:ext cx="11723561" cy="2176135"/>
            <a:chOff x="0" y="0"/>
            <a:chExt cx="15631415" cy="2901514"/>
          </a:xfrm>
        </p:grpSpPr>
        <p:sp>
          <p:nvSpPr>
            <p:cNvPr id="8" name="Freeform 8"/>
            <p:cNvSpPr/>
            <p:nvPr/>
          </p:nvSpPr>
          <p:spPr>
            <a:xfrm>
              <a:off x="0" y="0"/>
              <a:ext cx="15631415" cy="2901514"/>
            </a:xfrm>
            <a:custGeom>
              <a:avLst/>
              <a:gdLst/>
              <a:ahLst/>
              <a:cxnLst/>
              <a:rect l="l" t="t" r="r" b="b"/>
              <a:pathLst>
                <a:path w="15631415" h="2901514">
                  <a:moveTo>
                    <a:pt x="0" y="0"/>
                  </a:moveTo>
                  <a:lnTo>
                    <a:pt x="15631415" y="0"/>
                  </a:lnTo>
                  <a:lnTo>
                    <a:pt x="15631415" y="2901514"/>
                  </a:lnTo>
                  <a:lnTo>
                    <a:pt x="0" y="2901514"/>
                  </a:lnTo>
                  <a:close/>
                </a:path>
              </a:pathLst>
            </a:custGeom>
            <a:solidFill>
              <a:srgbClr val="000000">
                <a:alpha val="0"/>
              </a:srgbClr>
            </a:solidFill>
          </p:spPr>
        </p:sp>
        <p:sp>
          <p:nvSpPr>
            <p:cNvPr id="9" name="TextBox 9"/>
            <p:cNvSpPr txBox="1"/>
            <p:nvPr/>
          </p:nvSpPr>
          <p:spPr>
            <a:xfrm>
              <a:off x="0" y="-19050"/>
              <a:ext cx="15631415" cy="2920564"/>
            </a:xfrm>
            <a:prstGeom prst="rect">
              <a:avLst/>
            </a:prstGeom>
          </p:spPr>
          <p:txBody>
            <a:bodyPr lIns="0" tIns="0" rIns="0" bIns="0" rtlCol="0" anchor="b"/>
            <a:lstStyle/>
            <a:p>
              <a:pPr algn="l">
                <a:lnSpc>
                  <a:spcPts val="7344"/>
                </a:lnSpc>
              </a:pPr>
              <a:r>
                <a:rPr lang="en-US" sz="7200" b="1" spc="-74">
                  <a:solidFill>
                    <a:srgbClr val="000000"/>
                  </a:solidFill>
                  <a:latin typeface="Times New Roman Bold"/>
                  <a:ea typeface="Times New Roman Bold"/>
                  <a:cs typeface="Times New Roman Bold"/>
                  <a:sym typeface="Times New Roman Bold"/>
                </a:rPr>
                <a:t>An overview on the main topics</a:t>
              </a:r>
            </a:p>
          </p:txBody>
        </p:sp>
      </p:grpSp>
      <p:grpSp>
        <p:nvGrpSpPr>
          <p:cNvPr id="10" name="Group 10"/>
          <p:cNvGrpSpPr/>
          <p:nvPr/>
        </p:nvGrpSpPr>
        <p:grpSpPr>
          <a:xfrm>
            <a:off x="1645920" y="2768601"/>
            <a:ext cx="7498080" cy="6035040"/>
            <a:chOff x="0" y="0"/>
            <a:chExt cx="9997440" cy="8046720"/>
          </a:xfrm>
        </p:grpSpPr>
        <p:sp>
          <p:nvSpPr>
            <p:cNvPr id="11" name="Freeform 11"/>
            <p:cNvSpPr/>
            <p:nvPr/>
          </p:nvSpPr>
          <p:spPr>
            <a:xfrm>
              <a:off x="0" y="0"/>
              <a:ext cx="9997440" cy="8046720"/>
            </a:xfrm>
            <a:custGeom>
              <a:avLst/>
              <a:gdLst/>
              <a:ahLst/>
              <a:cxnLst/>
              <a:rect l="l" t="t" r="r" b="b"/>
              <a:pathLst>
                <a:path w="9997440" h="8046720">
                  <a:moveTo>
                    <a:pt x="0" y="0"/>
                  </a:moveTo>
                  <a:lnTo>
                    <a:pt x="9997440" y="0"/>
                  </a:lnTo>
                  <a:lnTo>
                    <a:pt x="9997440" y="8046720"/>
                  </a:lnTo>
                  <a:lnTo>
                    <a:pt x="0" y="8046720"/>
                  </a:lnTo>
                  <a:close/>
                </a:path>
              </a:pathLst>
            </a:custGeom>
            <a:solidFill>
              <a:srgbClr val="000000">
                <a:alpha val="0"/>
              </a:srgbClr>
            </a:solidFill>
          </p:spPr>
        </p:sp>
        <p:sp>
          <p:nvSpPr>
            <p:cNvPr id="12" name="TextBox 12"/>
            <p:cNvSpPr txBox="1"/>
            <p:nvPr/>
          </p:nvSpPr>
          <p:spPr>
            <a:xfrm>
              <a:off x="0" y="-28575"/>
              <a:ext cx="9997440" cy="8075295"/>
            </a:xfrm>
            <a:prstGeom prst="rect">
              <a:avLst/>
            </a:prstGeom>
          </p:spPr>
          <p:txBody>
            <a:bodyPr lIns="0" tIns="0" rIns="0" bIns="0" rtlCol="0" anchor="t"/>
            <a:lstStyle/>
            <a:p>
              <a:pPr algn="just">
                <a:lnSpc>
                  <a:spcPts val="2916"/>
                </a:lnSpc>
              </a:pPr>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What’s SOC and DOD?</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What’s Battery Management System and why is it so important?</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Battery pack, modules and cells.</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buFont typeface="Arial"/>
                <a:buChar char="⚬"/>
              </a:pPr>
              <a:r>
                <a:rPr lang="en-US" sz="2700">
                  <a:solidFill>
                    <a:srgbClr val="404040"/>
                  </a:solidFill>
                  <a:latin typeface="Calibri (MS)"/>
                  <a:ea typeface="Calibri (MS)"/>
                  <a:cs typeface="Calibri (MS)"/>
                  <a:sym typeface="Calibri (MS)"/>
                </a:rPr>
                <a:t>Lithium-ion cells.</a:t>
              </a: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just">
                <a:lnSpc>
                  <a:spcPts val="2916"/>
                </a:lnSpc>
              </a:pPr>
              <a:endParaRPr lang="en-US" sz="2700">
                <a:solidFill>
                  <a:srgbClr val="404040"/>
                </a:solidFill>
                <a:latin typeface="Calibri (MS)"/>
                <a:ea typeface="Calibri (MS)"/>
                <a:cs typeface="Calibri (MS)"/>
                <a:sym typeface="Calibri (MS)"/>
              </a:endParaRPr>
            </a:p>
            <a:p>
              <a:pPr marL="790385" lvl="2" indent="-263462" algn="l">
                <a:lnSpc>
                  <a:spcPts val="2916"/>
                </a:lnSpc>
              </a:pPr>
              <a:endParaRPr lang="en-US" sz="2700">
                <a:solidFill>
                  <a:srgbClr val="404040"/>
                </a:solidFill>
                <a:latin typeface="Calibri (MS)"/>
                <a:ea typeface="Calibri (MS)"/>
                <a:cs typeface="Calibri (MS)"/>
                <a:sym typeface="Calibri (MS)"/>
              </a:endParaRPr>
            </a:p>
          </p:txBody>
        </p:sp>
      </p:grpSp>
      <p:sp>
        <p:nvSpPr>
          <p:cNvPr id="13" name="Freeform 13"/>
          <p:cNvSpPr/>
          <p:nvPr/>
        </p:nvSpPr>
        <p:spPr>
          <a:xfrm>
            <a:off x="12612051" y="4157232"/>
            <a:ext cx="4121469" cy="3257778"/>
          </a:xfrm>
          <a:custGeom>
            <a:avLst/>
            <a:gdLst/>
            <a:ahLst/>
            <a:cxnLst/>
            <a:rect l="l" t="t" r="r" b="b"/>
            <a:pathLst>
              <a:path w="4121469" h="3257778">
                <a:moveTo>
                  <a:pt x="0" y="0"/>
                </a:moveTo>
                <a:lnTo>
                  <a:pt x="4121469" y="0"/>
                </a:lnTo>
                <a:lnTo>
                  <a:pt x="4121469" y="3257778"/>
                </a:lnTo>
                <a:lnTo>
                  <a:pt x="0" y="3257778"/>
                </a:lnTo>
                <a:lnTo>
                  <a:pt x="0" y="0"/>
                </a:lnTo>
                <a:close/>
              </a:path>
            </a:pathLst>
          </a:custGeom>
          <a:blipFill>
            <a:blip r:embed="rId3"/>
            <a:stretch>
              <a:fillRect/>
            </a:stretch>
          </a:blipFill>
        </p:spPr>
      </p:sp>
      <p:sp>
        <p:nvSpPr>
          <p:cNvPr id="14" name="Freeform 14" descr="Immagine che contiene testo, schermata, Elementi grafici, logo  Descrizione generata automaticamente"/>
          <p:cNvSpPr/>
          <p:nvPr/>
        </p:nvSpPr>
        <p:spPr>
          <a:xfrm>
            <a:off x="9144000" y="2768601"/>
            <a:ext cx="3844635" cy="2523042"/>
          </a:xfrm>
          <a:custGeom>
            <a:avLst/>
            <a:gdLst/>
            <a:ahLst/>
            <a:cxnLst/>
            <a:rect l="l" t="t" r="r" b="b"/>
            <a:pathLst>
              <a:path w="3844635" h="2523042">
                <a:moveTo>
                  <a:pt x="0" y="0"/>
                </a:moveTo>
                <a:lnTo>
                  <a:pt x="3844635" y="0"/>
                </a:lnTo>
                <a:lnTo>
                  <a:pt x="3844635" y="2523042"/>
                </a:lnTo>
                <a:lnTo>
                  <a:pt x="0" y="2523042"/>
                </a:lnTo>
                <a:lnTo>
                  <a:pt x="0" y="0"/>
                </a:lnTo>
                <a:close/>
              </a:path>
            </a:pathLst>
          </a:custGeom>
          <a:blipFill>
            <a:blip r:embed="rId4"/>
            <a:stretch>
              <a:fillRect/>
            </a:stretch>
          </a:blipFill>
        </p:spPr>
      </p:sp>
      <p:sp>
        <p:nvSpPr>
          <p:cNvPr id="15" name="Freeform 15"/>
          <p:cNvSpPr/>
          <p:nvPr/>
        </p:nvSpPr>
        <p:spPr>
          <a:xfrm>
            <a:off x="6258537" y="6301737"/>
            <a:ext cx="6353514" cy="2501904"/>
          </a:xfrm>
          <a:custGeom>
            <a:avLst/>
            <a:gdLst/>
            <a:ahLst/>
            <a:cxnLst/>
            <a:rect l="l" t="t" r="r" b="b"/>
            <a:pathLst>
              <a:path w="6353514" h="2501904">
                <a:moveTo>
                  <a:pt x="0" y="0"/>
                </a:moveTo>
                <a:lnTo>
                  <a:pt x="6353514" y="0"/>
                </a:lnTo>
                <a:lnTo>
                  <a:pt x="6353514" y="2501904"/>
                </a:lnTo>
                <a:lnTo>
                  <a:pt x="0" y="2501904"/>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64970" y="287274"/>
            <a:ext cx="12869016" cy="2318766"/>
            <a:chOff x="0" y="0"/>
            <a:chExt cx="17158688" cy="3091688"/>
          </a:xfrm>
        </p:grpSpPr>
        <p:sp>
          <p:nvSpPr>
            <p:cNvPr id="8" name="Freeform 8"/>
            <p:cNvSpPr/>
            <p:nvPr/>
          </p:nvSpPr>
          <p:spPr>
            <a:xfrm>
              <a:off x="0" y="0"/>
              <a:ext cx="17158689" cy="3091688"/>
            </a:xfrm>
            <a:custGeom>
              <a:avLst/>
              <a:gdLst/>
              <a:ahLst/>
              <a:cxnLst/>
              <a:rect l="l" t="t" r="r" b="b"/>
              <a:pathLst>
                <a:path w="17158689" h="3091688">
                  <a:moveTo>
                    <a:pt x="0" y="0"/>
                  </a:moveTo>
                  <a:lnTo>
                    <a:pt x="17158689" y="0"/>
                  </a:lnTo>
                  <a:lnTo>
                    <a:pt x="17158689" y="3091688"/>
                  </a:lnTo>
                  <a:lnTo>
                    <a:pt x="0" y="3091688"/>
                  </a:lnTo>
                  <a:close/>
                </a:path>
              </a:pathLst>
            </a:custGeom>
            <a:solidFill>
              <a:srgbClr val="000000">
                <a:alpha val="0"/>
              </a:srgbClr>
            </a:solidFill>
          </p:spPr>
        </p:sp>
        <p:sp>
          <p:nvSpPr>
            <p:cNvPr id="9" name="TextBox 9"/>
            <p:cNvSpPr txBox="1"/>
            <p:nvPr/>
          </p:nvSpPr>
          <p:spPr>
            <a:xfrm>
              <a:off x="0" y="-19050"/>
              <a:ext cx="17158688" cy="3110738"/>
            </a:xfrm>
            <a:prstGeom prst="rect">
              <a:avLst/>
            </a:prstGeom>
          </p:spPr>
          <p:txBody>
            <a:bodyPr lIns="0" tIns="0" rIns="0" bIns="0" rtlCol="0" anchor="b"/>
            <a:lstStyle/>
            <a:p>
              <a:pPr algn="l">
                <a:lnSpc>
                  <a:spcPts val="7344"/>
                </a:lnSpc>
              </a:pPr>
              <a:r>
                <a:rPr lang="en-US" sz="7200" b="1" spc="-74">
                  <a:solidFill>
                    <a:srgbClr val="000000"/>
                  </a:solidFill>
                  <a:latin typeface="Times New Roman Bold"/>
                  <a:ea typeface="Times New Roman Bold"/>
                  <a:cs typeface="Times New Roman Bold"/>
                  <a:sym typeface="Times New Roman Bold"/>
                </a:rPr>
                <a:t>Typical approaches and their drawbacks</a:t>
              </a:r>
            </a:p>
          </p:txBody>
        </p:sp>
      </p:grpSp>
      <p:grpSp>
        <p:nvGrpSpPr>
          <p:cNvPr id="10" name="Group 10"/>
          <p:cNvGrpSpPr/>
          <p:nvPr/>
        </p:nvGrpSpPr>
        <p:grpSpPr>
          <a:xfrm>
            <a:off x="1645920" y="2911487"/>
            <a:ext cx="4554182" cy="3349423"/>
            <a:chOff x="0" y="-38100"/>
            <a:chExt cx="6072242" cy="4465898"/>
          </a:xfrm>
        </p:grpSpPr>
        <p:sp>
          <p:nvSpPr>
            <p:cNvPr id="11" name="Freeform 11"/>
            <p:cNvSpPr/>
            <p:nvPr/>
          </p:nvSpPr>
          <p:spPr>
            <a:xfrm>
              <a:off x="0" y="0"/>
              <a:ext cx="6072242" cy="4427798"/>
            </a:xfrm>
            <a:custGeom>
              <a:avLst/>
              <a:gdLst/>
              <a:ahLst/>
              <a:cxnLst/>
              <a:rect l="l" t="t" r="r" b="b"/>
              <a:pathLst>
                <a:path w="6072242" h="4427798">
                  <a:moveTo>
                    <a:pt x="0" y="0"/>
                  </a:moveTo>
                  <a:lnTo>
                    <a:pt x="6072242" y="0"/>
                  </a:lnTo>
                  <a:lnTo>
                    <a:pt x="6072242" y="4427798"/>
                  </a:lnTo>
                  <a:lnTo>
                    <a:pt x="0" y="4427798"/>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12" name="TextBox 12"/>
                <p:cNvSpPr txBox="1"/>
                <p:nvPr/>
              </p:nvSpPr>
              <p:spPr>
                <a:xfrm>
                  <a:off x="0" y="-38100"/>
                  <a:ext cx="5323839" cy="4465898"/>
                </a:xfrm>
                <a:prstGeom prst="rect">
                  <a:avLst/>
                </a:prstGeom>
              </p:spPr>
              <p:txBody>
                <a:bodyPr lIns="0" tIns="0" rIns="0" bIns="0" rtlCol="0" anchor="t"/>
                <a:lstStyle/>
                <a:p>
                  <a:pPr algn="ctr"/>
                  <a:r>
                    <a:rPr lang="it-IT" sz="2400" b="1" dirty="0"/>
                    <a:t>Open Circuit Voltage Method</a:t>
                  </a:r>
                </a:p>
                <a:p>
                  <a:pPr algn="ctr"/>
                  <a:endParaRPr lang="it-IT" sz="2400" b="1" dirty="0"/>
                </a:p>
                <a:p>
                  <a:pPr/>
                  <a14:m>
                    <m:oMathPara xmlns:m="http://schemas.openxmlformats.org/officeDocument/2006/math">
                      <m:oMathParaPr>
                        <m:jc m:val="centerGroup"/>
                      </m:oMathParaPr>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𝑉</m:t>
                            </m:r>
                          </m:e>
                          <m:sub>
                            <m:r>
                              <a:rPr lang="it-IT" sz="2400" b="0" i="1" smtClean="0">
                                <a:latin typeface="Cambria Math" panose="02040503050406030204" pitchFamily="18" charset="0"/>
                              </a:rPr>
                              <m:t>𝑂𝐶</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e>
                        </m:d>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𝑎</m:t>
                            </m:r>
                          </m:e>
                          <m:sub>
                            <m:r>
                              <a:rPr lang="it-IT" sz="2400" b="0" i="1" smtClean="0">
                                <a:latin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𝑆𝑂𝐶</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𝑡</m:t>
                            </m:r>
                          </m:e>
                        </m:d>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𝑎</m:t>
                            </m:r>
                          </m:e>
                          <m:sub>
                            <m:r>
                              <a:rPr lang="it-IT" sz="2400" b="0" i="1" smtClean="0">
                                <a:latin typeface="Cambria Math" panose="02040503050406030204" pitchFamily="18" charset="0"/>
                                <a:ea typeface="Cambria Math" panose="02040503050406030204" pitchFamily="18" charset="0"/>
                              </a:rPr>
                              <m:t>0</m:t>
                            </m:r>
                          </m:sub>
                        </m:sSub>
                      </m:oMath>
                    </m:oMathPara>
                  </a14:m>
                  <a:endParaRPr lang="en-US" sz="2400" dirty="0"/>
                </a:p>
                <a:p>
                  <a:r>
                    <a:rPr lang="en-US" sz="2000" dirty="0"/>
                    <a:t>where:</a:t>
                  </a:r>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𝑎</m:t>
                          </m:r>
                        </m:e>
                        <m:sub>
                          <m:r>
                            <a:rPr lang="it-IT" sz="2000" b="0" i="1" smtClean="0">
                              <a:latin typeface="Cambria Math" panose="02040503050406030204" pitchFamily="18" charset="0"/>
                            </a:rPr>
                            <m:t>0</m:t>
                          </m:r>
                        </m:sub>
                      </m:sSub>
                    </m:oMath>
                  </a14:m>
                  <a:r>
                    <a:rPr lang="en-US" sz="2000" dirty="0"/>
                    <a:t> is the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𝑉</m:t>
                          </m:r>
                        </m:e>
                        <m:sub>
                          <m:r>
                            <a:rPr lang="it-IT" sz="2000" b="0" i="1" smtClean="0">
                              <a:latin typeface="Cambria Math" panose="02040503050406030204" pitchFamily="18" charset="0"/>
                            </a:rPr>
                            <m:t>𝑂𝐶</m:t>
                          </m:r>
                        </m:sub>
                      </m:sSub>
                    </m:oMath>
                  </a14:m>
                  <a:r>
                    <a:rPr lang="en-US" sz="2000" dirty="0"/>
                    <a:t> when </a:t>
                  </a:r>
                  <a14:m>
                    <m:oMath xmlns:m="http://schemas.openxmlformats.org/officeDocument/2006/math">
                      <m:r>
                        <a:rPr lang="it-IT" sz="2000" b="0" i="1" smtClean="0">
                          <a:latin typeface="Cambria Math" panose="02040503050406030204" pitchFamily="18" charset="0"/>
                        </a:rPr>
                        <m:t>𝑆𝑂𝐶</m:t>
                      </m:r>
                      <m:r>
                        <a:rPr lang="it-IT" sz="2000" b="0" i="1" smtClean="0">
                          <a:latin typeface="Cambria Math" panose="02040503050406030204" pitchFamily="18" charset="0"/>
                        </a:rPr>
                        <m:t>=0%</m:t>
                      </m:r>
                    </m:oMath>
                  </a14:m>
                  <a:endParaRPr lang="en-US" sz="2000" dirty="0"/>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𝑎</m:t>
                          </m:r>
                        </m:e>
                        <m:sub>
                          <m:r>
                            <a:rPr lang="it-IT" sz="2000" b="0" i="1" smtClean="0">
                              <a:latin typeface="Cambria Math" panose="02040503050406030204" pitchFamily="18" charset="0"/>
                            </a:rPr>
                            <m:t>1</m:t>
                          </m:r>
                        </m:sub>
                      </m:sSub>
                    </m:oMath>
                  </a14:m>
                  <a:r>
                    <a:rPr lang="en-US" sz="2000" dirty="0"/>
                    <a:t> is the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𝑉</m:t>
                          </m:r>
                        </m:e>
                        <m:sub>
                          <m:r>
                            <a:rPr lang="it-IT" sz="2000" b="0" i="1" smtClean="0">
                              <a:latin typeface="Cambria Math" panose="02040503050406030204" pitchFamily="18" charset="0"/>
                            </a:rPr>
                            <m:t>𝑂𝐶</m:t>
                          </m:r>
                        </m:sub>
                      </m:sSub>
                    </m:oMath>
                  </a14:m>
                  <a:r>
                    <a:rPr lang="en-US" sz="2000" dirty="0"/>
                    <a:t> when </a:t>
                  </a:r>
                  <a14:m>
                    <m:oMath xmlns:m="http://schemas.openxmlformats.org/officeDocument/2006/math">
                      <m:r>
                        <a:rPr lang="it-IT" sz="2000" b="0" i="1" smtClean="0">
                          <a:latin typeface="Cambria Math" panose="02040503050406030204" pitchFamily="18" charset="0"/>
                        </a:rPr>
                        <m:t>𝑆𝑂𝐶</m:t>
                      </m:r>
                      <m:r>
                        <a:rPr lang="it-IT" sz="2000" b="0" i="1" smtClean="0">
                          <a:latin typeface="Cambria Math" panose="02040503050406030204" pitchFamily="18" charset="0"/>
                        </a:rPr>
                        <m:t>=100%</m:t>
                      </m:r>
                    </m:oMath>
                  </a14:m>
                  <a:endParaRPr lang="en-US" sz="2000" dirty="0"/>
                </a:p>
                <a:p>
                  <a:endParaRPr lang="en-US" sz="2000" dirty="0"/>
                </a:p>
                <a:p>
                  <a:pPr algn="just"/>
                  <a:r>
                    <a:rPr lang="en-US" sz="2000" dirty="0"/>
                    <a:t>The relationship between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𝑉</m:t>
                          </m:r>
                        </m:e>
                        <m:sub>
                          <m:r>
                            <a:rPr lang="it-IT" sz="2000" b="0" i="1" smtClean="0">
                              <a:latin typeface="Cambria Math" panose="02040503050406030204" pitchFamily="18" charset="0"/>
                            </a:rPr>
                            <m:t>𝑂𝐶</m:t>
                          </m:r>
                        </m:sub>
                      </m:sSub>
                    </m:oMath>
                  </a14:m>
                  <a:r>
                    <a:rPr lang="en-US" sz="2000" dirty="0"/>
                    <a:t> and </a:t>
                  </a:r>
                  <a14:m>
                    <m:oMath xmlns:m="http://schemas.openxmlformats.org/officeDocument/2006/math">
                      <m:r>
                        <a:rPr lang="it-IT" sz="2000" b="0" i="1" smtClean="0">
                          <a:latin typeface="Cambria Math" panose="02040503050406030204" pitchFamily="18" charset="0"/>
                        </a:rPr>
                        <m:t>𝑆𝑂𝐶</m:t>
                      </m:r>
                    </m:oMath>
                  </a14:m>
                  <a:r>
                    <a:rPr lang="en-US" sz="2000" dirty="0"/>
                    <a:t> cannot be exactly the same for all batteries.</a:t>
                  </a:r>
                </a:p>
              </p:txBody>
            </p:sp>
          </mc:Choice>
          <mc:Fallback xmlns="">
            <p:sp>
              <p:nvSpPr>
                <p:cNvPr id="12" name="TextBox 12"/>
                <p:cNvSpPr txBox="1">
                  <a:spLocks noRot="1" noChangeAspect="1" noMove="1" noResize="1" noEditPoints="1" noAdjustHandles="1" noChangeArrowheads="1" noChangeShapeType="1" noTextEdit="1"/>
                </p:cNvSpPr>
                <p:nvPr/>
              </p:nvSpPr>
              <p:spPr>
                <a:xfrm>
                  <a:off x="0" y="-38100"/>
                  <a:ext cx="5323839" cy="4465898"/>
                </a:xfrm>
                <a:prstGeom prst="rect">
                  <a:avLst/>
                </a:prstGeom>
                <a:blipFill>
                  <a:blip r:embed="rId3"/>
                  <a:stretch>
                    <a:fillRect l="-3817" t="-2914" r="-3817" b="-1093"/>
                  </a:stretch>
                </a:blipFill>
              </p:spPr>
              <p:txBody>
                <a:bodyPr/>
                <a:lstStyle/>
                <a:p>
                  <a:r>
                    <a:rPr lang="en-IN">
                      <a:noFill/>
                    </a:rPr>
                    <a:t> </a:t>
                  </a:r>
                </a:p>
              </p:txBody>
            </p:sp>
          </mc:Fallback>
        </mc:AlternateContent>
      </p:grpSp>
      <p:grpSp>
        <p:nvGrpSpPr>
          <p:cNvPr id="13" name="Group 13"/>
          <p:cNvGrpSpPr/>
          <p:nvPr/>
        </p:nvGrpSpPr>
        <p:grpSpPr>
          <a:xfrm>
            <a:off x="6200102" y="2910228"/>
            <a:ext cx="5096972" cy="3610614"/>
            <a:chOff x="0" y="-38100"/>
            <a:chExt cx="6795962" cy="4814152"/>
          </a:xfrm>
        </p:grpSpPr>
        <p:sp>
          <p:nvSpPr>
            <p:cNvPr id="14" name="Freeform 14"/>
            <p:cNvSpPr/>
            <p:nvPr/>
          </p:nvSpPr>
          <p:spPr>
            <a:xfrm>
              <a:off x="0" y="0"/>
              <a:ext cx="6795962" cy="4776052"/>
            </a:xfrm>
            <a:custGeom>
              <a:avLst/>
              <a:gdLst/>
              <a:ahLst/>
              <a:cxnLst/>
              <a:rect l="l" t="t" r="r" b="b"/>
              <a:pathLst>
                <a:path w="6795962" h="4776052">
                  <a:moveTo>
                    <a:pt x="0" y="0"/>
                  </a:moveTo>
                  <a:lnTo>
                    <a:pt x="6795962" y="0"/>
                  </a:lnTo>
                  <a:lnTo>
                    <a:pt x="6795962" y="4776052"/>
                  </a:lnTo>
                  <a:lnTo>
                    <a:pt x="0" y="4776052"/>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15" name="TextBox 15"/>
                <p:cNvSpPr txBox="1"/>
                <p:nvPr/>
              </p:nvSpPr>
              <p:spPr>
                <a:xfrm>
                  <a:off x="165997" y="-38100"/>
                  <a:ext cx="6334197" cy="4814152"/>
                </a:xfrm>
                <a:prstGeom prst="rect">
                  <a:avLst/>
                </a:prstGeom>
              </p:spPr>
              <p:txBody>
                <a:bodyPr lIns="0" tIns="0" rIns="0" bIns="0" rtlCol="0" anchor="t"/>
                <a:lstStyle/>
                <a:p>
                  <a:pPr algn="ctr"/>
                  <a:r>
                    <a:rPr lang="it-IT" sz="2400" b="1" dirty="0"/>
                    <a:t>Coulomb Counting Method</a:t>
                  </a:r>
                </a:p>
                <a:p>
                  <a:pPr algn="ctr"/>
                  <a:endParaRPr lang="it-IT" sz="2400" b="1" dirty="0"/>
                </a:p>
                <a:p>
                  <a:pPr algn="ct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𝑆𝑂𝐶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e>
                        </m:d>
                        <m:r>
                          <a:rPr lang="it-IT" sz="2400" b="0" i="1" smtClean="0">
                            <a:latin typeface="Cambria Math" panose="02040503050406030204" pitchFamily="18" charset="0"/>
                          </a:rPr>
                          <m:t>=</m:t>
                        </m:r>
                        <m:r>
                          <a:rPr lang="it-IT" sz="2400" b="0" i="1" smtClean="0">
                            <a:latin typeface="Cambria Math" panose="02040503050406030204" pitchFamily="18" charset="0"/>
                          </a:rPr>
                          <m:t>𝑆𝑂𝐶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r>
                              <a:rPr lang="it-IT" sz="2400" b="0" i="1" smtClean="0">
                                <a:latin typeface="Cambria Math" panose="02040503050406030204" pitchFamily="18" charset="0"/>
                              </a:rPr>
                              <m:t>−1</m:t>
                            </m:r>
                          </m:e>
                        </m:d>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𝐼</m:t>
                            </m:r>
                            <m:r>
                              <a:rPr lang="it-IT" sz="2400" b="0" i="1" smtClean="0">
                                <a:latin typeface="Cambria Math" panose="02040503050406030204" pitchFamily="18" charset="0"/>
                              </a:rPr>
                              <m:t>(</m:t>
                            </m:r>
                            <m:r>
                              <a:rPr lang="it-IT" sz="2400" b="0" i="1" smtClean="0">
                                <a:latin typeface="Cambria Math" panose="02040503050406030204" pitchFamily="18" charset="0"/>
                              </a:rPr>
                              <m:t>𝑡</m:t>
                            </m:r>
                            <m:r>
                              <a:rPr lang="it-IT" sz="2400" b="0" i="1" smtClean="0">
                                <a:latin typeface="Cambria Math" panose="02040503050406030204" pitchFamily="18" charset="0"/>
                              </a:rPr>
                              <m:t>)</m:t>
                            </m:r>
                          </m:num>
                          <m:den>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𝑄</m:t>
                                </m:r>
                              </m:e>
                              <m:sub>
                                <m:r>
                                  <a:rPr lang="it-IT" sz="2400" b="0" i="1" smtClean="0">
                                    <a:latin typeface="Cambria Math" panose="02040503050406030204" pitchFamily="18" charset="0"/>
                                  </a:rPr>
                                  <m:t>𝑛</m:t>
                                </m:r>
                              </m:sub>
                            </m:sSub>
                          </m:den>
                        </m:f>
                        <m:r>
                          <m:rPr>
                            <m:sty m:val="p"/>
                          </m:rPr>
                          <a:rPr lang="el-GR" sz="2400" b="0" i="1" smtClean="0">
                            <a:latin typeface="Cambria Math" panose="02040503050406030204" pitchFamily="18" charset="0"/>
                            <a:ea typeface="Cambria Math" panose="02040503050406030204" pitchFamily="18" charset="0"/>
                          </a:rPr>
                          <m:t>Δ</m:t>
                        </m:r>
                        <m:r>
                          <a:rPr lang="it-IT" sz="2400" b="0" i="1" smtClean="0">
                            <a:latin typeface="Cambria Math" panose="02040503050406030204" pitchFamily="18" charset="0"/>
                            <a:ea typeface="Cambria Math" panose="02040503050406030204" pitchFamily="18" charset="0"/>
                          </a:rPr>
                          <m:t>𝑡</m:t>
                        </m:r>
                      </m:oMath>
                    </m:oMathPara>
                  </a14:m>
                  <a:endParaRPr lang="it-IT" sz="2400" b="0" dirty="0"/>
                </a:p>
                <a:p>
                  <a:r>
                    <a:rPr lang="it-IT" sz="2000" dirty="0" err="1"/>
                    <a:t>where</a:t>
                  </a:r>
                  <a:r>
                    <a:rPr lang="it-IT" sz="2000" dirty="0"/>
                    <a:t>:</a:t>
                  </a:r>
                </a:p>
                <a:p>
                  <a:pPr marL="285750" indent="-285750" algn="just">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𝐼</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e>
                      </m:d>
                    </m:oMath>
                  </a14:m>
                  <a:r>
                    <a:rPr lang="it-IT" sz="2000" b="0" dirty="0"/>
                    <a:t> </a:t>
                  </a:r>
                  <a:r>
                    <a:rPr lang="it-IT" sz="2000" b="0" dirty="0" err="1"/>
                    <a:t>is</a:t>
                  </a:r>
                  <a:r>
                    <a:rPr lang="it-IT" sz="2000" b="0" dirty="0"/>
                    <a:t> the </a:t>
                  </a:r>
                  <a:r>
                    <a:rPr lang="it-IT" sz="2000" b="0" dirty="0" err="1"/>
                    <a:t>discharging</a:t>
                  </a:r>
                  <a:r>
                    <a:rPr lang="it-IT" sz="2000" b="0" dirty="0"/>
                    <a:t> </a:t>
                  </a:r>
                  <a:r>
                    <a:rPr lang="it-IT" sz="2000" b="0" dirty="0" err="1"/>
                    <a:t>current</a:t>
                  </a:r>
                  <a:r>
                    <a:rPr lang="it-IT" sz="2000" b="0" dirty="0"/>
                    <a:t> of the </a:t>
                  </a:r>
                  <a:r>
                    <a:rPr lang="it-IT" sz="2000" b="0" dirty="0" err="1"/>
                    <a:t>battery</a:t>
                  </a:r>
                  <a:endParaRPr lang="it-IT" sz="2000" b="0" dirty="0"/>
                </a:p>
                <a:p>
                  <a:endParaRPr lang="it-IT" sz="2000" dirty="0"/>
                </a:p>
                <a:p>
                  <a:pPr algn="just"/>
                  <a:r>
                    <a:rPr lang="it-IT" sz="2000" dirty="0" err="1"/>
                    <a:t>It</a:t>
                  </a:r>
                  <a:r>
                    <a:rPr lang="it-IT" sz="2000" dirty="0"/>
                    <a:t> </a:t>
                  </a:r>
                  <a:r>
                    <a:rPr lang="it-IT" sz="2000" dirty="0" err="1"/>
                    <a:t>is</a:t>
                  </a:r>
                  <a:r>
                    <a:rPr lang="it-IT" sz="2000" dirty="0"/>
                    <a:t> </a:t>
                  </a:r>
                  <a:r>
                    <a:rPr lang="it-IT" sz="2000" dirty="0" err="1"/>
                    <a:t>affected</a:t>
                  </a:r>
                  <a:r>
                    <a:rPr lang="it-IT" sz="2000" dirty="0"/>
                    <a:t> from temperature, </a:t>
                  </a:r>
                  <a:r>
                    <a:rPr lang="it-IT" sz="2000" dirty="0" err="1"/>
                    <a:t>battery</a:t>
                  </a:r>
                  <a:r>
                    <a:rPr lang="it-IT" sz="2000" dirty="0"/>
                    <a:t> history, </a:t>
                  </a:r>
                  <a:r>
                    <a:rPr lang="it-IT" sz="2000" dirty="0" err="1"/>
                    <a:t>discharge</a:t>
                  </a:r>
                  <a:r>
                    <a:rPr lang="it-IT" sz="2000" dirty="0"/>
                    <a:t> </a:t>
                  </a:r>
                  <a:r>
                    <a:rPr lang="it-IT" sz="2000" dirty="0" err="1"/>
                    <a:t>current</a:t>
                  </a:r>
                  <a:r>
                    <a:rPr lang="it-IT" sz="2000" dirty="0"/>
                    <a:t> and </a:t>
                  </a:r>
                  <a:r>
                    <a:rPr lang="it-IT" sz="2000" dirty="0" err="1"/>
                    <a:t>cycle</a:t>
                  </a:r>
                  <a:r>
                    <a:rPr lang="it-IT" sz="2000" dirty="0"/>
                    <a:t> life.</a:t>
                  </a:r>
                  <a:br>
                    <a:rPr lang="it-IT" sz="2400" b="0" dirty="0"/>
                  </a:br>
                  <a:endParaRPr lang="en-US" sz="2400" dirty="0"/>
                </a:p>
              </p:txBody>
            </p:sp>
          </mc:Choice>
          <mc:Fallback xmlns="">
            <p:sp>
              <p:nvSpPr>
                <p:cNvPr id="15" name="TextBox 15"/>
                <p:cNvSpPr txBox="1">
                  <a:spLocks noRot="1" noChangeAspect="1" noMove="1" noResize="1" noEditPoints="1" noAdjustHandles="1" noChangeArrowheads="1" noChangeShapeType="1" noTextEdit="1"/>
                </p:cNvSpPr>
                <p:nvPr/>
              </p:nvSpPr>
              <p:spPr>
                <a:xfrm>
                  <a:off x="165997" y="-38100"/>
                  <a:ext cx="6334197" cy="4814152"/>
                </a:xfrm>
                <a:prstGeom prst="rect">
                  <a:avLst/>
                </a:prstGeom>
                <a:blipFill>
                  <a:blip r:embed="rId4"/>
                  <a:stretch>
                    <a:fillRect l="-3338" t="-2530" r="-3209"/>
                  </a:stretch>
                </a:blipFill>
              </p:spPr>
              <p:txBody>
                <a:bodyPr/>
                <a:lstStyle/>
                <a:p>
                  <a:r>
                    <a:rPr lang="en-IN">
                      <a:noFill/>
                    </a:rPr>
                    <a:t> </a:t>
                  </a:r>
                </a:p>
              </p:txBody>
            </p:sp>
          </mc:Fallback>
        </mc:AlternateContent>
      </p:grpSp>
      <p:grpSp>
        <p:nvGrpSpPr>
          <p:cNvPr id="16" name="Group 16"/>
          <p:cNvGrpSpPr/>
          <p:nvPr/>
        </p:nvGrpSpPr>
        <p:grpSpPr>
          <a:xfrm>
            <a:off x="11636550" y="2911487"/>
            <a:ext cx="5096972" cy="5688106"/>
            <a:chOff x="0" y="-38100"/>
            <a:chExt cx="6795962" cy="7584142"/>
          </a:xfrm>
        </p:grpSpPr>
        <p:sp>
          <p:nvSpPr>
            <p:cNvPr id="17" name="Freeform 17"/>
            <p:cNvSpPr/>
            <p:nvPr/>
          </p:nvSpPr>
          <p:spPr>
            <a:xfrm>
              <a:off x="0" y="0"/>
              <a:ext cx="6795962" cy="7546042"/>
            </a:xfrm>
            <a:custGeom>
              <a:avLst/>
              <a:gdLst/>
              <a:ahLst/>
              <a:cxnLst/>
              <a:rect l="l" t="t" r="r" b="b"/>
              <a:pathLst>
                <a:path w="6795962" h="7546042">
                  <a:moveTo>
                    <a:pt x="0" y="0"/>
                  </a:moveTo>
                  <a:lnTo>
                    <a:pt x="6795962" y="0"/>
                  </a:lnTo>
                  <a:lnTo>
                    <a:pt x="6795962" y="7546042"/>
                  </a:lnTo>
                  <a:lnTo>
                    <a:pt x="0" y="7546042"/>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18" name="TextBox 18"/>
                <p:cNvSpPr txBox="1"/>
                <p:nvPr/>
              </p:nvSpPr>
              <p:spPr>
                <a:xfrm>
                  <a:off x="0" y="-38100"/>
                  <a:ext cx="6795962" cy="5312818"/>
                </a:xfrm>
                <a:prstGeom prst="rect">
                  <a:avLst/>
                </a:prstGeom>
              </p:spPr>
              <p:txBody>
                <a:bodyPr lIns="0" tIns="0" rIns="0" bIns="0" rtlCol="0" anchor="t"/>
                <a:lstStyle/>
                <a:p>
                  <a:pPr algn="ctr"/>
                  <a:r>
                    <a:rPr lang="it-IT" sz="2400" b="1" dirty="0"/>
                    <a:t>Modified Coulomb Counting Method</a:t>
                  </a:r>
                </a:p>
                <a:p>
                  <a:pPr algn="ctr"/>
                  <a:endParaRPr lang="it-IT" sz="2400" b="1" dirty="0"/>
                </a:p>
                <a:p>
                  <a:pPr algn="ctr"/>
                  <a14:m>
                    <m:oMathPara xmlns:m="http://schemas.openxmlformats.org/officeDocument/2006/math">
                      <m:oMathParaPr>
                        <m:jc m:val="centerGroup"/>
                      </m:oMathParaPr>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𝐼</m:t>
                            </m:r>
                          </m:e>
                          <m:sub>
                            <m:r>
                              <a:rPr lang="it-IT" sz="2400" b="0" i="1" smtClean="0">
                                <a:latin typeface="Cambria Math" panose="02040503050406030204" pitchFamily="18" charset="0"/>
                              </a:rPr>
                              <m:t>𝐶</m:t>
                            </m:r>
                          </m:sub>
                        </m:sSub>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e>
                        </m:d>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𝑘</m:t>
                            </m:r>
                          </m:e>
                          <m:sub>
                            <m:r>
                              <a:rPr lang="it-IT" sz="2400" b="0" i="1" smtClean="0">
                                <a:latin typeface="Cambria Math" panose="02040503050406030204" pitchFamily="18" charset="0"/>
                              </a:rPr>
                              <m:t>2</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𝐼</m:t>
                        </m:r>
                        <m:sSup>
                          <m:sSupPr>
                            <m:ctrlPr>
                              <a:rPr lang="it-IT" sz="2400" b="0" i="1" smtClean="0">
                                <a:latin typeface="Cambria Math" panose="02040503050406030204" pitchFamily="18" charset="0"/>
                                <a:ea typeface="Cambria Math" panose="02040503050406030204" pitchFamily="18" charset="0"/>
                              </a:rPr>
                            </m:ctrlPr>
                          </m:sSupPr>
                          <m:e>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𝑡</m:t>
                                </m:r>
                              </m:e>
                            </m:d>
                          </m:e>
                          <m:sup>
                            <m:r>
                              <a:rPr lang="it-IT" sz="2400" b="0" i="1" smtClean="0">
                                <a:latin typeface="Cambria Math" panose="02040503050406030204" pitchFamily="18" charset="0"/>
                                <a:ea typeface="Cambria Math" panose="02040503050406030204" pitchFamily="18" charset="0"/>
                              </a:rPr>
                              <m:t>2</m:t>
                            </m:r>
                          </m:sup>
                        </m:sSup>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𝑘</m:t>
                            </m:r>
                          </m:e>
                          <m:sub>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𝐼</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𝑡</m:t>
                            </m:r>
                          </m:e>
                        </m:d>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𝑘</m:t>
                            </m:r>
                          </m:e>
                          <m:sub>
                            <m:r>
                              <a:rPr lang="it-IT" sz="2400" b="0" i="1" smtClean="0">
                                <a:latin typeface="Cambria Math" panose="02040503050406030204" pitchFamily="18" charset="0"/>
                                <a:ea typeface="Cambria Math" panose="02040503050406030204" pitchFamily="18" charset="0"/>
                              </a:rPr>
                              <m:t>0</m:t>
                            </m:r>
                          </m:sub>
                        </m:sSub>
                      </m:oMath>
                    </m:oMathPara>
                  </a14:m>
                  <a:endParaRPr lang="it-IT" sz="24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𝑆𝑂𝐶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e>
                        </m:d>
                        <m:r>
                          <a:rPr lang="it-IT" sz="2400" b="0" i="1" smtClean="0">
                            <a:latin typeface="Cambria Math" panose="02040503050406030204" pitchFamily="18" charset="0"/>
                          </a:rPr>
                          <m:t>=</m:t>
                        </m:r>
                        <m:r>
                          <a:rPr lang="it-IT" sz="2400" b="0" i="1" smtClean="0">
                            <a:latin typeface="Cambria Math" panose="02040503050406030204" pitchFamily="18" charset="0"/>
                          </a:rPr>
                          <m:t>𝑆𝑂𝐶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𝑡</m:t>
                            </m:r>
                            <m:r>
                              <a:rPr lang="it-IT" sz="2400" b="0" i="1" smtClean="0">
                                <a:latin typeface="Cambria Math" panose="02040503050406030204" pitchFamily="18" charset="0"/>
                              </a:rPr>
                              <m:t>−1</m:t>
                            </m:r>
                          </m:e>
                        </m:d>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𝐼</m:t>
                                </m:r>
                              </m:e>
                              <m:sub>
                                <m:r>
                                  <a:rPr lang="it-IT" sz="2400" b="0" i="1" smtClean="0">
                                    <a:latin typeface="Cambria Math" panose="02040503050406030204" pitchFamily="18" charset="0"/>
                                  </a:rPr>
                                  <m:t>𝐶</m:t>
                                </m:r>
                              </m:sub>
                            </m:sSub>
                            <m:r>
                              <a:rPr lang="it-IT" sz="2400" b="0" i="1" smtClean="0">
                                <a:latin typeface="Cambria Math" panose="02040503050406030204" pitchFamily="18" charset="0"/>
                              </a:rPr>
                              <m:t>(</m:t>
                            </m:r>
                            <m:r>
                              <a:rPr lang="it-IT" sz="2400" b="0" i="1" smtClean="0">
                                <a:latin typeface="Cambria Math" panose="02040503050406030204" pitchFamily="18" charset="0"/>
                              </a:rPr>
                              <m:t>𝑡</m:t>
                            </m:r>
                            <m:r>
                              <a:rPr lang="it-IT" sz="2400" b="0" i="1" smtClean="0">
                                <a:latin typeface="Cambria Math" panose="02040503050406030204" pitchFamily="18" charset="0"/>
                              </a:rPr>
                              <m:t>)</m:t>
                            </m:r>
                          </m:num>
                          <m:den>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𝑄</m:t>
                                </m:r>
                              </m:e>
                              <m:sub>
                                <m:r>
                                  <a:rPr lang="it-IT" sz="2400" b="0" i="1" smtClean="0">
                                    <a:latin typeface="Cambria Math" panose="02040503050406030204" pitchFamily="18" charset="0"/>
                                  </a:rPr>
                                  <m:t>𝑛</m:t>
                                </m:r>
                              </m:sub>
                            </m:sSub>
                          </m:den>
                        </m:f>
                        <m:r>
                          <m:rPr>
                            <m:sty m:val="p"/>
                          </m:rPr>
                          <a:rPr lang="el-GR" sz="2400" b="0" i="1" smtClean="0">
                            <a:latin typeface="Cambria Math" panose="02040503050406030204" pitchFamily="18" charset="0"/>
                            <a:ea typeface="Cambria Math" panose="02040503050406030204" pitchFamily="18" charset="0"/>
                          </a:rPr>
                          <m:t>Δ</m:t>
                        </m:r>
                        <m:r>
                          <a:rPr lang="it-IT" sz="2400" b="0" i="1" smtClean="0">
                            <a:latin typeface="Cambria Math" panose="02040503050406030204" pitchFamily="18" charset="0"/>
                            <a:ea typeface="Cambria Math" panose="02040503050406030204" pitchFamily="18" charset="0"/>
                          </a:rPr>
                          <m:t>𝑡</m:t>
                        </m:r>
                      </m:oMath>
                    </m:oMathPara>
                  </a14:m>
                  <a:endParaRPr lang="it-IT" sz="2400" b="0" dirty="0"/>
                </a:p>
                <a:p>
                  <a:r>
                    <a:rPr lang="it-IT" sz="2000" dirty="0" err="1"/>
                    <a:t>where</a:t>
                  </a:r>
                  <a:r>
                    <a:rPr lang="it-IT" sz="2000" dirty="0"/>
                    <a:t>:</a:t>
                  </a:r>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𝐶</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e>
                      </m:d>
                    </m:oMath>
                  </a14:m>
                  <a:r>
                    <a:rPr lang="it-IT" sz="2000" b="0" dirty="0"/>
                    <a:t> </a:t>
                  </a:r>
                  <a:r>
                    <a:rPr lang="it-IT" sz="2000" b="0" dirty="0" err="1"/>
                    <a:t>is</a:t>
                  </a:r>
                  <a:r>
                    <a:rPr lang="it-IT" sz="2000" b="0" dirty="0"/>
                    <a:t> the </a:t>
                  </a:r>
                  <a:r>
                    <a:rPr lang="it-IT" sz="2000" b="0" dirty="0" err="1"/>
                    <a:t>corrected</a:t>
                  </a:r>
                  <a:r>
                    <a:rPr lang="it-IT" sz="2000" b="0" dirty="0"/>
                    <a:t> </a:t>
                  </a:r>
                  <a:r>
                    <a:rPr lang="it-IT" sz="2000" b="0" dirty="0" err="1"/>
                    <a:t>current</a:t>
                  </a:r>
                  <a:r>
                    <a:rPr lang="it-IT" sz="2000" b="0" dirty="0"/>
                    <a:t> of the </a:t>
                  </a:r>
                  <a:r>
                    <a:rPr lang="it-IT" sz="2000" b="0" dirty="0" err="1"/>
                    <a:t>battery</a:t>
                  </a:r>
                  <a:endParaRPr lang="it-IT" sz="2000" b="0" dirty="0"/>
                </a:p>
                <a:p>
                  <a:pPr marL="285750" indent="-285750" algn="just">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𝐼</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e>
                      </m:d>
                    </m:oMath>
                  </a14:m>
                  <a:r>
                    <a:rPr lang="it-IT" sz="2000" b="0" dirty="0"/>
                    <a:t> </a:t>
                  </a:r>
                  <a:r>
                    <a:rPr lang="it-IT" sz="2000" b="0" dirty="0" err="1"/>
                    <a:t>is</a:t>
                  </a:r>
                  <a:r>
                    <a:rPr lang="it-IT" sz="2000" b="0" dirty="0"/>
                    <a:t> the </a:t>
                  </a:r>
                  <a:r>
                    <a:rPr lang="it-IT" sz="2000" b="0" dirty="0" err="1"/>
                    <a:t>discharging</a:t>
                  </a:r>
                  <a:r>
                    <a:rPr lang="it-IT" sz="2000" b="0" dirty="0"/>
                    <a:t> </a:t>
                  </a:r>
                  <a:r>
                    <a:rPr lang="it-IT" sz="2000" b="0" dirty="0" err="1"/>
                    <a:t>current</a:t>
                  </a:r>
                  <a:r>
                    <a:rPr lang="it-IT" sz="2000" b="0" dirty="0"/>
                    <a:t> of the </a:t>
                  </a:r>
                  <a:r>
                    <a:rPr lang="it-IT" sz="2000" b="0" dirty="0" err="1"/>
                    <a:t>battery</a:t>
                  </a:r>
                  <a:endParaRPr lang="it-IT" sz="2000" b="0" dirty="0"/>
                </a:p>
                <a:p>
                  <a:pPr marL="285750" indent="-285750" algn="just">
                    <a:buFont typeface="Arial" panose="020B0604020202020204" pitchFamily="34" charset="0"/>
                    <a:buChar char="•"/>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𝑘</m:t>
                          </m:r>
                        </m:e>
                        <m:sub>
                          <m:r>
                            <a:rPr lang="it-IT" sz="2000" b="0" i="1" smtClean="0">
                              <a:latin typeface="Cambria Math" panose="02040503050406030204" pitchFamily="18" charset="0"/>
                            </a:rPr>
                            <m:t>0</m:t>
                          </m:r>
                        </m:sub>
                      </m:sSub>
                    </m:oMath>
                  </a14:m>
                  <a:r>
                    <a:rPr lang="it-IT" sz="2000" b="0" dirty="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𝑘</m:t>
                          </m:r>
                        </m:e>
                        <m:sub>
                          <m:r>
                            <a:rPr lang="it-IT" sz="2000" b="0" i="1" smtClean="0">
                              <a:latin typeface="Cambria Math" panose="02040503050406030204" pitchFamily="18" charset="0"/>
                            </a:rPr>
                            <m:t>1</m:t>
                          </m:r>
                        </m:sub>
                      </m:sSub>
                    </m:oMath>
                  </a14:m>
                  <a:r>
                    <a:rPr lang="it-IT" sz="2000" b="0" dirty="0"/>
                    <a:t> and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𝑘</m:t>
                          </m:r>
                        </m:e>
                        <m:sub>
                          <m:r>
                            <a:rPr lang="it-IT" sz="2000" b="0" i="1" smtClean="0">
                              <a:latin typeface="Cambria Math" panose="02040503050406030204" pitchFamily="18" charset="0"/>
                            </a:rPr>
                            <m:t>2</m:t>
                          </m:r>
                        </m:sub>
                      </m:sSub>
                    </m:oMath>
                  </a14:m>
                  <a:r>
                    <a:rPr lang="it-IT" sz="2000" b="0" dirty="0"/>
                    <a:t> are </a:t>
                  </a:r>
                  <a:r>
                    <a:rPr lang="it-IT" sz="2000" b="0" dirty="0" err="1"/>
                    <a:t>constant</a:t>
                  </a:r>
                  <a:r>
                    <a:rPr lang="it-IT" sz="2000" b="0" dirty="0"/>
                    <a:t> </a:t>
                  </a:r>
                  <a:r>
                    <a:rPr lang="it-IT" sz="2000" b="0" dirty="0" err="1"/>
                    <a:t>values</a:t>
                  </a:r>
                  <a:r>
                    <a:rPr lang="it-IT" sz="2000" b="0" dirty="0"/>
                    <a:t> from </a:t>
                  </a:r>
                  <a:r>
                    <a:rPr lang="it-IT" sz="2000" b="0" dirty="0" err="1"/>
                    <a:t>experimental</a:t>
                  </a:r>
                  <a:r>
                    <a:rPr lang="it-IT" sz="2000" b="0" dirty="0"/>
                    <a:t> data</a:t>
                  </a:r>
                </a:p>
                <a:p>
                  <a:endParaRPr lang="it-IT" sz="2400" dirty="0"/>
                </a:p>
                <a:p>
                  <a:pPr algn="just"/>
                  <a:r>
                    <a:rPr lang="it-IT" sz="2000" b="0" dirty="0" err="1"/>
                    <a:t>Its</a:t>
                  </a:r>
                  <a:r>
                    <a:rPr lang="it-IT" sz="2000" b="0" dirty="0"/>
                    <a:t> </a:t>
                  </a:r>
                  <a:r>
                    <a:rPr lang="it-IT" sz="2000" dirty="0" err="1"/>
                    <a:t>a</a:t>
                  </a:r>
                  <a:r>
                    <a:rPr lang="it-IT" sz="2000" b="0" dirty="0" err="1"/>
                    <a:t>ccuracy</a:t>
                  </a:r>
                  <a:r>
                    <a:rPr lang="it-IT" sz="2000" b="0" dirty="0"/>
                    <a:t> </a:t>
                  </a:r>
                  <a:r>
                    <a:rPr lang="it-IT" sz="2000" b="0" dirty="0" err="1"/>
                    <a:t>is</a:t>
                  </a:r>
                  <a:r>
                    <a:rPr lang="it-IT" sz="2000" b="0" dirty="0"/>
                    <a:t> superior to the </a:t>
                  </a:r>
                  <a:r>
                    <a:rPr lang="it-IT" sz="2000" b="0" dirty="0" err="1"/>
                    <a:t>conventional</a:t>
                  </a:r>
                  <a:r>
                    <a:rPr lang="it-IT" sz="2000" b="0" dirty="0"/>
                    <a:t> Coulomb </a:t>
                  </a:r>
                  <a:r>
                    <a:rPr lang="it-IT" sz="2000" b="0" dirty="0" err="1"/>
                    <a:t>Counting</a:t>
                  </a:r>
                  <a:r>
                    <a:rPr lang="it-IT" sz="2000" b="0" dirty="0"/>
                    <a:t> Method. </a:t>
                  </a:r>
                  <a:br>
                    <a:rPr lang="it-IT" sz="2400" b="0" dirty="0"/>
                  </a:br>
                  <a:endParaRPr lang="en-US" sz="2400" dirty="0"/>
                </a:p>
              </p:txBody>
            </p:sp>
          </mc:Choice>
          <mc:Fallback xmlns="">
            <p:sp>
              <p:nvSpPr>
                <p:cNvPr id="18" name="TextBox 18"/>
                <p:cNvSpPr txBox="1">
                  <a:spLocks noRot="1" noChangeAspect="1" noMove="1" noResize="1" noEditPoints="1" noAdjustHandles="1" noChangeArrowheads="1" noChangeShapeType="1" noTextEdit="1"/>
                </p:cNvSpPr>
                <p:nvPr/>
              </p:nvSpPr>
              <p:spPr>
                <a:xfrm>
                  <a:off x="0" y="-38100"/>
                  <a:ext cx="6795962" cy="5312818"/>
                </a:xfrm>
                <a:prstGeom prst="rect">
                  <a:avLst/>
                </a:prstGeom>
                <a:blipFill>
                  <a:blip r:embed="rId5"/>
                  <a:stretch>
                    <a:fillRect l="-3110" t="-2450" r="-2990" b="-13170"/>
                  </a:stretch>
                </a:blipFill>
              </p:spPr>
              <p:txBody>
                <a:bodyPr/>
                <a:lstStyle/>
                <a:p>
                  <a:r>
                    <a:rPr lang="en-IN">
                      <a:noFill/>
                    </a:rPr>
                    <a:t> </a:t>
                  </a:r>
                </a:p>
              </p:txBody>
            </p:sp>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20" y="429905"/>
            <a:ext cx="11211642" cy="2176135"/>
            <a:chOff x="0" y="0"/>
            <a:chExt cx="14948856" cy="2901514"/>
          </a:xfrm>
        </p:grpSpPr>
        <p:sp>
          <p:nvSpPr>
            <p:cNvPr id="8" name="Freeform 8"/>
            <p:cNvSpPr/>
            <p:nvPr/>
          </p:nvSpPr>
          <p:spPr>
            <a:xfrm>
              <a:off x="0" y="0"/>
              <a:ext cx="14948857" cy="2901514"/>
            </a:xfrm>
            <a:custGeom>
              <a:avLst/>
              <a:gdLst/>
              <a:ahLst/>
              <a:cxnLst/>
              <a:rect l="l" t="t" r="r" b="b"/>
              <a:pathLst>
                <a:path w="14948857" h="2901514">
                  <a:moveTo>
                    <a:pt x="0" y="0"/>
                  </a:moveTo>
                  <a:lnTo>
                    <a:pt x="14948857" y="0"/>
                  </a:lnTo>
                  <a:lnTo>
                    <a:pt x="14948857" y="2901514"/>
                  </a:lnTo>
                  <a:lnTo>
                    <a:pt x="0" y="2901514"/>
                  </a:lnTo>
                  <a:close/>
                </a:path>
              </a:pathLst>
            </a:custGeom>
            <a:solidFill>
              <a:srgbClr val="000000">
                <a:alpha val="0"/>
              </a:srgbClr>
            </a:solidFill>
          </p:spPr>
        </p:sp>
        <p:sp>
          <p:nvSpPr>
            <p:cNvPr id="9" name="TextBox 9"/>
            <p:cNvSpPr txBox="1"/>
            <p:nvPr/>
          </p:nvSpPr>
          <p:spPr>
            <a:xfrm>
              <a:off x="0" y="-19050"/>
              <a:ext cx="14948856" cy="2920564"/>
            </a:xfrm>
            <a:prstGeom prst="rect">
              <a:avLst/>
            </a:prstGeom>
          </p:spPr>
          <p:txBody>
            <a:bodyPr lIns="0" tIns="0" rIns="0" bIns="0" rtlCol="0" anchor="b"/>
            <a:lstStyle/>
            <a:p>
              <a:pPr algn="l">
                <a:lnSpc>
                  <a:spcPts val="7344"/>
                </a:lnSpc>
              </a:pPr>
              <a:r>
                <a:rPr lang="en-US" sz="7200" b="1" spc="-74">
                  <a:solidFill>
                    <a:srgbClr val="000000"/>
                  </a:solidFill>
                  <a:latin typeface="Times New Roman Bold"/>
                  <a:ea typeface="Times New Roman Bold"/>
                  <a:cs typeface="Times New Roman Bold"/>
                  <a:sym typeface="Times New Roman Bold"/>
                </a:rPr>
                <a:t>Advanced approaches</a:t>
              </a:r>
            </a:p>
          </p:txBody>
        </p:sp>
      </p:grpSp>
      <p:grpSp>
        <p:nvGrpSpPr>
          <p:cNvPr id="10" name="Group 10"/>
          <p:cNvGrpSpPr/>
          <p:nvPr/>
        </p:nvGrpSpPr>
        <p:grpSpPr>
          <a:xfrm>
            <a:off x="1645920" y="2768601"/>
            <a:ext cx="15087600" cy="6035040"/>
            <a:chOff x="0" y="0"/>
            <a:chExt cx="20116800" cy="8046720"/>
          </a:xfrm>
        </p:grpSpPr>
        <p:sp>
          <p:nvSpPr>
            <p:cNvPr id="11" name="Freeform 11"/>
            <p:cNvSpPr/>
            <p:nvPr/>
          </p:nvSpPr>
          <p:spPr>
            <a:xfrm>
              <a:off x="0" y="0"/>
              <a:ext cx="20116800" cy="8046720"/>
            </a:xfrm>
            <a:custGeom>
              <a:avLst/>
              <a:gdLst/>
              <a:ahLst/>
              <a:cxnLst/>
              <a:rect l="l" t="t" r="r" b="b"/>
              <a:pathLst>
                <a:path w="20116800" h="8046720">
                  <a:moveTo>
                    <a:pt x="0" y="0"/>
                  </a:moveTo>
                  <a:lnTo>
                    <a:pt x="20116800" y="0"/>
                  </a:lnTo>
                  <a:lnTo>
                    <a:pt x="20116800" y="8046720"/>
                  </a:lnTo>
                  <a:lnTo>
                    <a:pt x="0" y="8046720"/>
                  </a:lnTo>
                  <a:close/>
                </a:path>
              </a:pathLst>
            </a:custGeom>
            <a:solidFill>
              <a:srgbClr val="000000">
                <a:alpha val="0"/>
              </a:srgbClr>
            </a:solidFill>
          </p:spPr>
        </p:sp>
        <p:sp>
          <p:nvSpPr>
            <p:cNvPr id="12" name="TextBox 12"/>
            <p:cNvSpPr txBox="1"/>
            <p:nvPr/>
          </p:nvSpPr>
          <p:spPr>
            <a:xfrm>
              <a:off x="0" y="-28575"/>
              <a:ext cx="20116800" cy="8075295"/>
            </a:xfrm>
            <a:prstGeom prst="rect">
              <a:avLst/>
            </a:prstGeom>
          </p:spPr>
          <p:txBody>
            <a:bodyPr lIns="0" tIns="0" rIns="0" bIns="0" rtlCol="0" anchor="t"/>
            <a:lstStyle/>
            <a:p>
              <a:pPr lvl="1" algn="just"/>
              <a:r>
                <a:rPr lang="it-IT" sz="2800" dirty="0"/>
                <a:t>State of Charge Estimation for Electric Vehicle Battery Management Systems Using the Hybrid Recurrent Learning Approach with Explainable Artificial Intelligence: </a:t>
              </a:r>
              <a:r>
                <a:rPr lang="it-IT" sz="2800"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sz="2800" dirty="0">
                <a:solidFill>
                  <a:srgbClr val="CC9900"/>
                </a:solidFill>
              </a:endParaRPr>
            </a:p>
            <a:p>
              <a:pPr marL="544068" lvl="1" indent="-342900" algn="just">
                <a:buFont typeface="+mj-lt"/>
                <a:buAutoNum type="arabicPeriod"/>
              </a:pPr>
              <a:endParaRPr lang="it-IT" sz="2800" dirty="0"/>
            </a:p>
            <a:p>
              <a:pPr lvl="1" algn="just"/>
              <a:r>
                <a:rPr lang="it-IT" sz="2800" dirty="0"/>
                <a:t>Synthetic Stage of Charge Estimation for Lithium-ion Batteries Based on Long Short-Term Memory Network Modeling and Adaptive H-Infinity Filter: </a:t>
              </a:r>
              <a:r>
                <a:rPr lang="it-IT" sz="2800"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sz="2800" dirty="0">
                <a:solidFill>
                  <a:srgbClr val="CC99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9" y="159639"/>
            <a:ext cx="12572387" cy="2446401"/>
            <a:chOff x="0" y="0"/>
            <a:chExt cx="16763182" cy="3261868"/>
          </a:xfrm>
        </p:grpSpPr>
        <p:sp>
          <p:nvSpPr>
            <p:cNvPr id="8" name="Freeform 8"/>
            <p:cNvSpPr/>
            <p:nvPr/>
          </p:nvSpPr>
          <p:spPr>
            <a:xfrm>
              <a:off x="0" y="0"/>
              <a:ext cx="16763181" cy="3261868"/>
            </a:xfrm>
            <a:custGeom>
              <a:avLst/>
              <a:gdLst/>
              <a:ahLst/>
              <a:cxnLst/>
              <a:rect l="l" t="t" r="r" b="b"/>
              <a:pathLst>
                <a:path w="16763181" h="3261868">
                  <a:moveTo>
                    <a:pt x="0" y="0"/>
                  </a:moveTo>
                  <a:lnTo>
                    <a:pt x="16763181" y="0"/>
                  </a:lnTo>
                  <a:lnTo>
                    <a:pt x="16763181" y="3261868"/>
                  </a:lnTo>
                  <a:lnTo>
                    <a:pt x="0" y="3261868"/>
                  </a:lnTo>
                  <a:close/>
                </a:path>
              </a:pathLst>
            </a:custGeom>
            <a:solidFill>
              <a:srgbClr val="000000">
                <a:alpha val="0"/>
              </a:srgbClr>
            </a:solidFill>
          </p:spPr>
        </p:sp>
        <p:sp>
          <p:nvSpPr>
            <p:cNvPr id="9" name="TextBox 9"/>
            <p:cNvSpPr txBox="1"/>
            <p:nvPr/>
          </p:nvSpPr>
          <p:spPr>
            <a:xfrm>
              <a:off x="0" y="-9525"/>
              <a:ext cx="16763182" cy="3271393"/>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State of Charge Estimation for Electric Vehicle Battery Management Systems Using the Hybrid Recurrent Learning Approach with Explainable Artificial Intelligence</a:t>
              </a:r>
            </a:p>
          </p:txBody>
        </p:sp>
      </p:grpSp>
      <p:grpSp>
        <p:nvGrpSpPr>
          <p:cNvPr id="10" name="Group 10"/>
          <p:cNvGrpSpPr/>
          <p:nvPr/>
        </p:nvGrpSpPr>
        <p:grpSpPr>
          <a:xfrm>
            <a:off x="1525599" y="2711006"/>
            <a:ext cx="15116480" cy="553998"/>
            <a:chOff x="0" y="0"/>
            <a:chExt cx="20155306" cy="738664"/>
          </a:xfrm>
        </p:grpSpPr>
        <p:sp>
          <p:nvSpPr>
            <p:cNvPr id="11" name="Freeform 11"/>
            <p:cNvSpPr/>
            <p:nvPr/>
          </p:nvSpPr>
          <p:spPr>
            <a:xfrm>
              <a:off x="0" y="0"/>
              <a:ext cx="20155306" cy="738664"/>
            </a:xfrm>
            <a:custGeom>
              <a:avLst/>
              <a:gdLst/>
              <a:ahLst/>
              <a:cxnLst/>
              <a:rect l="l" t="t" r="r" b="b"/>
              <a:pathLst>
                <a:path w="20155306" h="738664">
                  <a:moveTo>
                    <a:pt x="0" y="0"/>
                  </a:moveTo>
                  <a:lnTo>
                    <a:pt x="20155306" y="0"/>
                  </a:lnTo>
                  <a:lnTo>
                    <a:pt x="20155306" y="738664"/>
                  </a:lnTo>
                  <a:lnTo>
                    <a:pt x="0" y="738664"/>
                  </a:lnTo>
                  <a:close/>
                </a:path>
              </a:pathLst>
            </a:custGeom>
            <a:solidFill>
              <a:srgbClr val="000000">
                <a:alpha val="0"/>
              </a:srgbClr>
            </a:solidFill>
          </p:spPr>
        </p:sp>
        <p:sp>
          <p:nvSpPr>
            <p:cNvPr id="12" name="TextBox 12"/>
            <p:cNvSpPr txBox="1"/>
            <p:nvPr/>
          </p:nvSpPr>
          <p:spPr>
            <a:xfrm>
              <a:off x="0" y="-57150"/>
              <a:ext cx="20155306" cy="795814"/>
            </a:xfrm>
            <a:prstGeom prst="rect">
              <a:avLst/>
            </a:prstGeom>
          </p:spPr>
          <p:txBody>
            <a:bodyPr lIns="0" tIns="0" rIns="0" bIns="0" rtlCol="0" anchor="t"/>
            <a:lstStyle/>
            <a:p>
              <a:pPr algn="ctr">
                <a:lnSpc>
                  <a:spcPts val="3240"/>
                </a:lnSpc>
              </a:pPr>
              <a:r>
                <a:rPr lang="en-US" sz="2700">
                  <a:solidFill>
                    <a:srgbClr val="000000"/>
                  </a:solidFill>
                  <a:latin typeface="Calibri (MS)"/>
                  <a:ea typeface="Calibri (MS)"/>
                  <a:cs typeface="Calibri (MS)"/>
                  <a:sym typeface="Calibri (MS)"/>
                </a:rPr>
                <a:t>Dataset: </a:t>
              </a:r>
              <a:r>
                <a:rPr lang="en-US" sz="2700" u="sng">
                  <a:solidFill>
                    <a:srgbClr val="CC9900"/>
                  </a:solidFill>
                  <a:latin typeface="Calibri (MS)"/>
                  <a:ea typeface="Calibri (MS)"/>
                  <a:cs typeface="Calibri (MS)"/>
                  <a:sym typeface="Calibri (MS)"/>
                  <a:hlinkClick r:id="rId3" tooltip="https://doi.org/10.17632/cp3473x7xv.3"/>
                </a:rPr>
                <a:t>https://doi.org/10.17632/cp3473x7xv.3</a:t>
              </a:r>
            </a:p>
          </p:txBody>
        </p:sp>
      </p:grpSp>
      <p:sp>
        <p:nvSpPr>
          <p:cNvPr id="13" name="Freeform 13" descr="Immagine che contiene testo, schermata, diagramma, Carattere  Descrizione generata automaticamente"/>
          <p:cNvSpPr/>
          <p:nvPr/>
        </p:nvSpPr>
        <p:spPr>
          <a:xfrm>
            <a:off x="3551068" y="3369969"/>
            <a:ext cx="11185863" cy="6027615"/>
          </a:xfrm>
          <a:custGeom>
            <a:avLst/>
            <a:gdLst/>
            <a:ahLst/>
            <a:cxnLst/>
            <a:rect l="l" t="t" r="r" b="b"/>
            <a:pathLst>
              <a:path w="11185863" h="6027615">
                <a:moveTo>
                  <a:pt x="0" y="0"/>
                </a:moveTo>
                <a:lnTo>
                  <a:pt x="11185863" y="0"/>
                </a:lnTo>
                <a:lnTo>
                  <a:pt x="11185863" y="6027615"/>
                </a:lnTo>
                <a:lnTo>
                  <a:pt x="0" y="6027615"/>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742117"/>
            </a:solidFill>
          </p:spPr>
        </p:sp>
      </p:grpSp>
      <p:grpSp>
        <p:nvGrpSpPr>
          <p:cNvPr id="4" name="Group 4"/>
          <p:cNvGrpSpPr/>
          <p:nvPr/>
        </p:nvGrpSpPr>
        <p:grpSpPr>
          <a:xfrm>
            <a:off x="22" y="9501474"/>
            <a:ext cx="18287978" cy="99726"/>
            <a:chOff x="0" y="0"/>
            <a:chExt cx="24383970" cy="132968"/>
          </a:xfrm>
        </p:grpSpPr>
        <p:sp>
          <p:nvSpPr>
            <p:cNvPr id="5" name="Freeform 5"/>
            <p:cNvSpPr/>
            <p:nvPr/>
          </p:nvSpPr>
          <p:spPr>
            <a:xfrm>
              <a:off x="0" y="0"/>
              <a:ext cx="24384000" cy="132969"/>
            </a:xfrm>
            <a:custGeom>
              <a:avLst/>
              <a:gdLst/>
              <a:ahLst/>
              <a:cxnLst/>
              <a:rect l="l" t="t" r="r" b="b"/>
              <a:pathLst>
                <a:path w="24384000" h="132969">
                  <a:moveTo>
                    <a:pt x="0" y="0"/>
                  </a:moveTo>
                  <a:lnTo>
                    <a:pt x="24384000" y="0"/>
                  </a:lnTo>
                  <a:lnTo>
                    <a:pt x="24384000" y="132969"/>
                  </a:lnTo>
                  <a:lnTo>
                    <a:pt x="0" y="132969"/>
                  </a:lnTo>
                  <a:close/>
                </a:path>
              </a:pathLst>
            </a:custGeom>
            <a:solidFill>
              <a:srgbClr val="DA5545"/>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7" name="Group 7"/>
          <p:cNvGrpSpPr/>
          <p:nvPr/>
        </p:nvGrpSpPr>
        <p:grpSpPr>
          <a:xfrm>
            <a:off x="1645919" y="159639"/>
            <a:ext cx="12694272" cy="2446401"/>
            <a:chOff x="0" y="0"/>
            <a:chExt cx="16925696" cy="3261868"/>
          </a:xfrm>
        </p:grpSpPr>
        <p:sp>
          <p:nvSpPr>
            <p:cNvPr id="8" name="Freeform 8"/>
            <p:cNvSpPr/>
            <p:nvPr/>
          </p:nvSpPr>
          <p:spPr>
            <a:xfrm>
              <a:off x="0" y="0"/>
              <a:ext cx="16925696" cy="3261868"/>
            </a:xfrm>
            <a:custGeom>
              <a:avLst/>
              <a:gdLst/>
              <a:ahLst/>
              <a:cxnLst/>
              <a:rect l="l" t="t" r="r" b="b"/>
              <a:pathLst>
                <a:path w="16925696" h="3261868">
                  <a:moveTo>
                    <a:pt x="0" y="0"/>
                  </a:moveTo>
                  <a:lnTo>
                    <a:pt x="16925696" y="0"/>
                  </a:lnTo>
                  <a:lnTo>
                    <a:pt x="16925696" y="3261868"/>
                  </a:lnTo>
                  <a:lnTo>
                    <a:pt x="0" y="3261868"/>
                  </a:lnTo>
                  <a:close/>
                </a:path>
              </a:pathLst>
            </a:custGeom>
            <a:solidFill>
              <a:srgbClr val="000000">
                <a:alpha val="0"/>
              </a:srgbClr>
            </a:solidFill>
          </p:spPr>
        </p:sp>
        <p:sp>
          <p:nvSpPr>
            <p:cNvPr id="9" name="TextBox 9"/>
            <p:cNvSpPr txBox="1"/>
            <p:nvPr/>
          </p:nvSpPr>
          <p:spPr>
            <a:xfrm>
              <a:off x="0" y="-9525"/>
              <a:ext cx="16925696" cy="3271393"/>
            </a:xfrm>
            <a:prstGeom prst="rect">
              <a:avLst/>
            </a:prstGeom>
          </p:spPr>
          <p:txBody>
            <a:bodyPr lIns="0" tIns="0" rIns="0" bIns="0" rtlCol="0" anchor="b"/>
            <a:lstStyle/>
            <a:p>
              <a:pPr algn="l">
                <a:lnSpc>
                  <a:spcPts val="4284"/>
                </a:lnSpc>
              </a:pPr>
              <a:r>
                <a:rPr lang="en-US" sz="4200" b="1" spc="-75">
                  <a:solidFill>
                    <a:srgbClr val="000000"/>
                  </a:solidFill>
                  <a:latin typeface="Times New Roman Bold"/>
                  <a:ea typeface="Times New Roman Bold"/>
                  <a:cs typeface="Times New Roman Bold"/>
                  <a:sym typeface="Times New Roman Bold"/>
                </a:rPr>
                <a:t>State of Charge Estimation for Electric Vehicle Battery Management Systems Using the Hybrid Recurrent Learning Approach with Explainable Artificial Intelligence</a:t>
              </a:r>
            </a:p>
          </p:txBody>
        </p:sp>
      </p:grpSp>
      <p:sp>
        <p:nvSpPr>
          <p:cNvPr id="10" name="Freeform 10" descr="Immagine che contiene diagramma, schermata, testo, Piano  Descrizione generata automaticamente"/>
          <p:cNvSpPr/>
          <p:nvPr/>
        </p:nvSpPr>
        <p:spPr>
          <a:xfrm>
            <a:off x="2274882" y="4009062"/>
            <a:ext cx="5031754" cy="3024000"/>
          </a:xfrm>
          <a:custGeom>
            <a:avLst/>
            <a:gdLst/>
            <a:ahLst/>
            <a:cxnLst/>
            <a:rect l="l" t="t" r="r" b="b"/>
            <a:pathLst>
              <a:path w="5031754" h="3024000">
                <a:moveTo>
                  <a:pt x="0" y="0"/>
                </a:moveTo>
                <a:lnTo>
                  <a:pt x="5031754" y="0"/>
                </a:lnTo>
                <a:lnTo>
                  <a:pt x="5031754" y="3024000"/>
                </a:lnTo>
                <a:lnTo>
                  <a:pt x="0" y="3024000"/>
                </a:lnTo>
                <a:lnTo>
                  <a:pt x="0" y="0"/>
                </a:lnTo>
                <a:close/>
              </a:path>
            </a:pathLst>
          </a:custGeom>
          <a:blipFill>
            <a:blip r:embed="rId3"/>
            <a:stretch>
              <a:fillRect/>
            </a:stretch>
          </a:blipFill>
        </p:spPr>
      </p:sp>
      <p:grpSp>
        <p:nvGrpSpPr>
          <p:cNvPr id="11" name="Group 11"/>
          <p:cNvGrpSpPr/>
          <p:nvPr/>
        </p:nvGrpSpPr>
        <p:grpSpPr>
          <a:xfrm>
            <a:off x="1645920" y="3039566"/>
            <a:ext cx="6289689" cy="1384995"/>
            <a:chOff x="0" y="0"/>
            <a:chExt cx="8386252" cy="1846660"/>
          </a:xfrm>
        </p:grpSpPr>
        <p:sp>
          <p:nvSpPr>
            <p:cNvPr id="12" name="Freeform 12"/>
            <p:cNvSpPr/>
            <p:nvPr/>
          </p:nvSpPr>
          <p:spPr>
            <a:xfrm>
              <a:off x="0" y="0"/>
              <a:ext cx="8386252" cy="1846660"/>
            </a:xfrm>
            <a:custGeom>
              <a:avLst/>
              <a:gdLst/>
              <a:ahLst/>
              <a:cxnLst/>
              <a:rect l="l" t="t" r="r" b="b"/>
              <a:pathLst>
                <a:path w="8386252" h="1846660">
                  <a:moveTo>
                    <a:pt x="0" y="0"/>
                  </a:moveTo>
                  <a:lnTo>
                    <a:pt x="8386252" y="0"/>
                  </a:lnTo>
                  <a:lnTo>
                    <a:pt x="8386252" y="1846660"/>
                  </a:lnTo>
                  <a:lnTo>
                    <a:pt x="0" y="1846660"/>
                  </a:lnTo>
                  <a:close/>
                </a:path>
              </a:pathLst>
            </a:custGeom>
            <a:solidFill>
              <a:srgbClr val="000000">
                <a:alpha val="0"/>
              </a:srgbClr>
            </a:solidFill>
          </p:spPr>
        </p:sp>
        <p:sp>
          <p:nvSpPr>
            <p:cNvPr id="13" name="TextBox 13"/>
            <p:cNvSpPr txBox="1"/>
            <p:nvPr/>
          </p:nvSpPr>
          <p:spPr>
            <a:xfrm>
              <a:off x="0" y="-57150"/>
              <a:ext cx="8386252" cy="1903810"/>
            </a:xfrm>
            <a:prstGeom prst="rect">
              <a:avLst/>
            </a:prstGeom>
          </p:spPr>
          <p:txBody>
            <a:bodyPr lIns="0" tIns="0" rIns="0" bIns="0" rtlCol="0" anchor="t"/>
            <a:lstStyle/>
            <a:p>
              <a:pPr algn="ctr">
                <a:lnSpc>
                  <a:spcPts val="3240"/>
                </a:lnSpc>
              </a:pPr>
              <a:r>
                <a:rPr lang="en-US" sz="2700">
                  <a:solidFill>
                    <a:srgbClr val="000000"/>
                  </a:solidFill>
                  <a:latin typeface="Calibri (MS)"/>
                  <a:ea typeface="Calibri (MS)"/>
                  <a:cs typeface="Calibri (MS)"/>
                  <a:sym typeface="Calibri (MS)"/>
                </a:rPr>
                <a:t>The </a:t>
              </a:r>
              <a:r>
                <a:rPr lang="en-US" sz="2700" b="1">
                  <a:solidFill>
                    <a:srgbClr val="000000"/>
                  </a:solidFill>
                  <a:latin typeface="Calibri (MS) Bold"/>
                  <a:ea typeface="Calibri (MS) Bold"/>
                  <a:cs typeface="Calibri (MS) Bold"/>
                  <a:sym typeface="Calibri (MS) Bold"/>
                </a:rPr>
                <a:t>Long Short-Time Memory Unit </a:t>
              </a:r>
              <a:r>
                <a:rPr lang="en-US" sz="2700">
                  <a:solidFill>
                    <a:srgbClr val="000000"/>
                  </a:solidFill>
                  <a:latin typeface="Calibri (MS)"/>
                  <a:ea typeface="Calibri (MS)"/>
                  <a:cs typeface="Calibri (MS)"/>
                  <a:sym typeface="Calibri (MS)"/>
                </a:rPr>
                <a:t>is developed to prevent the problem of long-term dependency.</a:t>
              </a:r>
            </a:p>
          </p:txBody>
        </p:sp>
      </p:grpSp>
      <p:sp>
        <p:nvSpPr>
          <p:cNvPr id="14" name="Freeform 14" descr="Immagine che contiene diagramma, testo, schermata, Piano  Descrizione generata automaticamente"/>
          <p:cNvSpPr/>
          <p:nvPr/>
        </p:nvSpPr>
        <p:spPr>
          <a:xfrm>
            <a:off x="10262356" y="4009062"/>
            <a:ext cx="5103796" cy="3024000"/>
          </a:xfrm>
          <a:custGeom>
            <a:avLst/>
            <a:gdLst/>
            <a:ahLst/>
            <a:cxnLst/>
            <a:rect l="l" t="t" r="r" b="b"/>
            <a:pathLst>
              <a:path w="5103796" h="3024000">
                <a:moveTo>
                  <a:pt x="0" y="0"/>
                </a:moveTo>
                <a:lnTo>
                  <a:pt x="5103797" y="0"/>
                </a:lnTo>
                <a:lnTo>
                  <a:pt x="5103797" y="3024000"/>
                </a:lnTo>
                <a:lnTo>
                  <a:pt x="0" y="3024000"/>
                </a:lnTo>
                <a:lnTo>
                  <a:pt x="0" y="0"/>
                </a:lnTo>
                <a:close/>
              </a:path>
            </a:pathLst>
          </a:custGeom>
          <a:blipFill>
            <a:blip r:embed="rId4"/>
            <a:stretch>
              <a:fillRect/>
            </a:stretch>
          </a:blipFill>
        </p:spPr>
      </p:sp>
      <p:grpSp>
        <p:nvGrpSpPr>
          <p:cNvPr id="15" name="Group 15"/>
          <p:cNvGrpSpPr/>
          <p:nvPr/>
        </p:nvGrpSpPr>
        <p:grpSpPr>
          <a:xfrm>
            <a:off x="9633386" y="3039566"/>
            <a:ext cx="6379732" cy="1384995"/>
            <a:chOff x="0" y="0"/>
            <a:chExt cx="8506310" cy="1846660"/>
          </a:xfrm>
        </p:grpSpPr>
        <p:sp>
          <p:nvSpPr>
            <p:cNvPr id="16" name="Freeform 16"/>
            <p:cNvSpPr/>
            <p:nvPr/>
          </p:nvSpPr>
          <p:spPr>
            <a:xfrm>
              <a:off x="0" y="0"/>
              <a:ext cx="8506310" cy="1846660"/>
            </a:xfrm>
            <a:custGeom>
              <a:avLst/>
              <a:gdLst/>
              <a:ahLst/>
              <a:cxnLst/>
              <a:rect l="l" t="t" r="r" b="b"/>
              <a:pathLst>
                <a:path w="8506310" h="1846660">
                  <a:moveTo>
                    <a:pt x="0" y="0"/>
                  </a:moveTo>
                  <a:lnTo>
                    <a:pt x="8506310" y="0"/>
                  </a:lnTo>
                  <a:lnTo>
                    <a:pt x="8506310" y="1846660"/>
                  </a:lnTo>
                  <a:lnTo>
                    <a:pt x="0" y="1846660"/>
                  </a:lnTo>
                  <a:close/>
                </a:path>
              </a:pathLst>
            </a:custGeom>
            <a:solidFill>
              <a:srgbClr val="000000">
                <a:alpha val="0"/>
              </a:srgbClr>
            </a:solidFill>
          </p:spPr>
        </p:sp>
        <p:sp>
          <p:nvSpPr>
            <p:cNvPr id="17" name="TextBox 17"/>
            <p:cNvSpPr txBox="1"/>
            <p:nvPr/>
          </p:nvSpPr>
          <p:spPr>
            <a:xfrm>
              <a:off x="0" y="-57150"/>
              <a:ext cx="8506310" cy="1903810"/>
            </a:xfrm>
            <a:prstGeom prst="rect">
              <a:avLst/>
            </a:prstGeom>
          </p:spPr>
          <p:txBody>
            <a:bodyPr lIns="0" tIns="0" rIns="0" bIns="0" rtlCol="0" anchor="t"/>
            <a:lstStyle/>
            <a:p>
              <a:pPr algn="ctr">
                <a:lnSpc>
                  <a:spcPts val="3240"/>
                </a:lnSpc>
              </a:pPr>
              <a:r>
                <a:rPr lang="en-US" sz="2700" b="1">
                  <a:solidFill>
                    <a:srgbClr val="000000"/>
                  </a:solidFill>
                  <a:latin typeface="Calibri (MS) Bold"/>
                  <a:ea typeface="Calibri (MS) Bold"/>
                  <a:cs typeface="Calibri (MS) Bold"/>
                  <a:sym typeface="Calibri (MS) Bold"/>
                </a:rPr>
                <a:t>The Gated Recurrent Unit </a:t>
              </a:r>
              <a:r>
                <a:rPr lang="en-US" sz="2700">
                  <a:solidFill>
                    <a:srgbClr val="000000"/>
                  </a:solidFill>
                  <a:latin typeface="Calibri (MS)"/>
                  <a:ea typeface="Calibri (MS)"/>
                  <a:cs typeface="Calibri (MS)"/>
                  <a:sym typeface="Calibri (MS)"/>
                </a:rPr>
                <a:t>is developed as an updated version of LSTM to counteract the complexity of the latter.</a:t>
              </a:r>
            </a:p>
          </p:txBody>
        </p:sp>
      </p:grpSp>
      <p:grpSp>
        <p:nvGrpSpPr>
          <p:cNvPr id="18" name="Group 18"/>
          <p:cNvGrpSpPr/>
          <p:nvPr/>
        </p:nvGrpSpPr>
        <p:grpSpPr>
          <a:xfrm>
            <a:off x="1645918" y="7033062"/>
            <a:ext cx="6289691" cy="2272065"/>
            <a:chOff x="0" y="0"/>
            <a:chExt cx="8386254" cy="3029420"/>
          </a:xfrm>
        </p:grpSpPr>
        <p:sp>
          <p:nvSpPr>
            <p:cNvPr id="19" name="Freeform 19"/>
            <p:cNvSpPr/>
            <p:nvPr/>
          </p:nvSpPr>
          <p:spPr>
            <a:xfrm>
              <a:off x="0" y="0"/>
              <a:ext cx="8386254" cy="3029420"/>
            </a:xfrm>
            <a:custGeom>
              <a:avLst/>
              <a:gdLst/>
              <a:ahLst/>
              <a:cxnLst/>
              <a:rect l="l" t="t" r="r" b="b"/>
              <a:pathLst>
                <a:path w="8386254" h="3029420">
                  <a:moveTo>
                    <a:pt x="0" y="0"/>
                  </a:moveTo>
                  <a:lnTo>
                    <a:pt x="8386254" y="0"/>
                  </a:lnTo>
                  <a:lnTo>
                    <a:pt x="8386254" y="3029420"/>
                  </a:lnTo>
                  <a:lnTo>
                    <a:pt x="0" y="3029420"/>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20" name="TextBox 20"/>
                <p:cNvSpPr txBox="1"/>
                <p:nvPr/>
              </p:nvSpPr>
              <p:spPr>
                <a:xfrm>
                  <a:off x="0" y="-38100"/>
                  <a:ext cx="8386254" cy="3067520"/>
                </a:xfrm>
                <a:prstGeom prst="rect">
                  <a:avLst/>
                </a:prstGeom>
              </p:spPr>
              <p:txBody>
                <a:bodyPr lIns="0" tIns="0" rIns="0" bIns="0" rtlCol="0" anchor="t"/>
                <a:lstStyle/>
                <a:p>
                  <a:pPr algn="ctr"/>
                  <a:r>
                    <a:rPr lang="it-IT" sz="2400" b="1" dirty="0"/>
                    <a:t>forget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𝜎</m:t>
                      </m:r>
                      <m:d>
                        <m:dPr>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𝑓</m:t>
                              </m:r>
                            </m:sub>
                          </m:sSub>
                          <m:d>
                            <m:dPr>
                              <m:begChr m:val="["/>
                              <m:endChr m:val="]"/>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h</m:t>
                                  </m:r>
                                </m:e>
                                <m:sub>
                                  <m:r>
                                    <a:rPr lang="it-IT" sz="2400" b="0" i="1" smtClean="0">
                                      <a:latin typeface="Cambria Math" panose="02040503050406030204" pitchFamily="18" charset="0"/>
                                      <a:ea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𝑥</m:t>
                                  </m:r>
                                </m:e>
                                <m:sub>
                                  <m:r>
                                    <a:rPr lang="it-IT" sz="2400" b="0" i="1" smtClean="0">
                                      <a:latin typeface="Cambria Math" panose="02040503050406030204" pitchFamily="18" charset="0"/>
                                      <a:ea typeface="Cambria Math" panose="02040503050406030204" pitchFamily="18" charset="0"/>
                                    </a:rPr>
                                    <m:t>𝑘</m:t>
                                  </m:r>
                                </m:sub>
                              </m:sSub>
                            </m:e>
                          </m:d>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𝑓</m:t>
                              </m:r>
                            </m:sub>
                          </m:sSub>
                        </m:e>
                      </m:d>
                    </m:oMath>
                  </a14:m>
                  <a:endParaRPr lang="it-IT" sz="2400" b="0" dirty="0">
                    <a:ea typeface="Cambria Math" panose="02040503050406030204" pitchFamily="18" charset="0"/>
                  </a:endParaRPr>
                </a:p>
                <a:p>
                  <a:pPr algn="ctr"/>
                  <a:r>
                    <a:rPr lang="it-IT" sz="2400" b="1" dirty="0"/>
                    <a:t>input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𝑖</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i="1">
                          <a:latin typeface="Cambria Math" panose="02040503050406030204" pitchFamily="18" charset="0"/>
                          <a:ea typeface="Cambria Math" panose="02040503050406030204" pitchFamily="18" charset="0"/>
                        </a:rPr>
                        <m:t>𝜎</m:t>
                      </m:r>
                      <m:d>
                        <m:dPr>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𝑘</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𝑘</m:t>
                              </m:r>
                            </m:sub>
                          </m:sSub>
                        </m:e>
                      </m:d>
                    </m:oMath>
                  </a14:m>
                  <a:endParaRPr lang="it-IT" sz="2400" dirty="0">
                    <a:ea typeface="Cambria Math" panose="02040503050406030204" pitchFamily="18" charset="0"/>
                  </a:endParaRPr>
                </a:p>
                <a:p>
                  <a:pPr algn="ctr"/>
                  <a:r>
                    <a:rPr lang="en-US" sz="2400" b="1" dirty="0"/>
                    <a:t>candidate values</a:t>
                  </a:r>
                  <a:r>
                    <a:rPr lang="en-US" sz="2400" dirty="0"/>
                    <a:t>: </a:t>
                  </a:r>
                  <a14:m>
                    <m:oMath xmlns:m="http://schemas.openxmlformats.org/officeDocument/2006/math">
                      <m:acc>
                        <m:accPr>
                          <m:chr m:val="̌"/>
                          <m:ctrlPr>
                            <a:rPr lang="en-US" sz="2400" i="1" smtClean="0">
                              <a:latin typeface="Cambria Math" panose="02040503050406030204" pitchFamily="18" charset="0"/>
                            </a:rPr>
                          </m:ctrlPr>
                        </m:acc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𝑘</m:t>
                              </m:r>
                            </m:sub>
                          </m:sSub>
                        </m:e>
                      </m:acc>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tanh</m:t>
                          </m:r>
                        </m:fName>
                        <m:e>
                          <m:d>
                            <m:dPr>
                              <m:ctrlPr>
                                <a:rPr lang="it-IT" sz="2400" b="0" i="1" smtClean="0">
                                  <a:latin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𝑐</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b="0" i="1" smtClean="0">
                                      <a:latin typeface="Cambria Math" panose="02040503050406030204" pitchFamily="18" charset="0"/>
                                      <a:ea typeface="Cambria Math" panose="02040503050406030204" pitchFamily="18" charset="0"/>
                                    </a:rPr>
                                    <m:t>𝑐</m:t>
                                  </m:r>
                                </m:sub>
                              </m:sSub>
                            </m:e>
                          </m:d>
                        </m:e>
                      </m:func>
                    </m:oMath>
                  </a14:m>
                  <a:endParaRPr lang="en-US" sz="2400" dirty="0"/>
                </a:p>
                <a:p>
                  <a:pPr algn="ctr"/>
                  <a:r>
                    <a:rPr lang="it-IT" sz="2400" b="1" dirty="0" err="1"/>
                    <a:t>cell</a:t>
                  </a:r>
                  <a:r>
                    <a:rPr lang="it-IT" sz="2400" b="1" dirty="0"/>
                    <a:t> </a:t>
                  </a:r>
                  <a:r>
                    <a:rPr lang="it-IT" sz="2400" b="1" dirty="0" err="1"/>
                    <a:t>memory</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𝑓</m:t>
                          </m:r>
                        </m:e>
                        <m:sub>
                          <m:r>
                            <a:rPr lang="it-IT" sz="2400" b="0" i="1" smtClean="0">
                              <a:latin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𝑐</m:t>
                          </m:r>
                        </m:e>
                        <m:sub>
                          <m:r>
                            <a:rPr lang="it-IT" sz="2400" b="0" i="1" smtClean="0">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𝑖</m:t>
                          </m:r>
                        </m:e>
                        <m:sub>
                          <m:r>
                            <a:rPr lang="it-IT" sz="2400" b="0" i="1" smtClean="0">
                              <a:latin typeface="Cambria Math" panose="02040503050406030204" pitchFamily="18" charset="0"/>
                              <a:ea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sSub>
                            <m:sSubPr>
                              <m:ctrlPr>
                                <a:rPr lang="it-IT" sz="2400" i="1">
                                  <a:latin typeface="Cambria Math" panose="02040503050406030204" pitchFamily="18" charset="0"/>
                                </a:rPr>
                              </m:ctrlPr>
                            </m:sSubPr>
                            <m:e>
                              <m:r>
                                <a:rPr lang="it-IT" sz="2400" i="1">
                                  <a:latin typeface="Cambria Math" panose="02040503050406030204" pitchFamily="18" charset="0"/>
                                </a:rPr>
                                <m:t>𝑐</m:t>
                              </m:r>
                            </m:e>
                            <m:sub>
                              <m:r>
                                <a:rPr lang="it-IT" sz="2400" i="1">
                                  <a:latin typeface="Cambria Math" panose="02040503050406030204" pitchFamily="18" charset="0"/>
                                </a:rPr>
                                <m:t>𝑘</m:t>
                              </m:r>
                            </m:sub>
                          </m:sSub>
                        </m:e>
                      </m:acc>
                    </m:oMath>
                  </a14:m>
                  <a:endParaRPr lang="en-US" sz="2400" dirty="0"/>
                </a:p>
                <a:p>
                  <a:pPr algn="ctr"/>
                  <a:r>
                    <a:rPr lang="it-IT" sz="2400" b="1" dirty="0"/>
                    <a:t>output</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𝑂</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i="1">
                          <a:latin typeface="Cambria Math" panose="02040503050406030204" pitchFamily="18" charset="0"/>
                          <a:ea typeface="Cambria Math" panose="02040503050406030204" pitchFamily="18" charset="0"/>
                        </a:rPr>
                        <m:t>𝜎</m:t>
                      </m:r>
                      <m:d>
                        <m:dPr>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𝑂</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i="1">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𝑏</m:t>
                              </m:r>
                            </m:e>
                            <m:sub>
                              <m:r>
                                <a:rPr lang="it-IT" sz="2400" i="1">
                                  <a:latin typeface="Cambria Math" panose="02040503050406030204" pitchFamily="18" charset="0"/>
                                  <a:ea typeface="Cambria Math" panose="02040503050406030204" pitchFamily="18" charset="0"/>
                                </a:rPr>
                                <m:t>𝑘</m:t>
                              </m:r>
                            </m:sub>
                          </m:sSub>
                        </m:e>
                      </m:d>
                    </m:oMath>
                  </a14:m>
                  <a:endParaRPr lang="en-US" sz="2400" dirty="0"/>
                </a:p>
                <a:p>
                  <a:pPr algn="ctr"/>
                  <a:r>
                    <a:rPr lang="it-IT" sz="2400" b="1" dirty="0"/>
                    <a:t>output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h</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𝑂</m:t>
                          </m:r>
                        </m:e>
                        <m:sub>
                          <m:r>
                            <a:rPr lang="it-IT" sz="2400" b="0" i="1" smtClean="0">
                              <a:latin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func>
                        <m:funcPr>
                          <m:ctrlPr>
                            <a:rPr lang="it-IT" sz="2400" b="0" i="1" smtClean="0">
                              <a:latin typeface="Cambria Math" panose="02040503050406030204" pitchFamily="18" charset="0"/>
                              <a:ea typeface="Cambria Math" panose="02040503050406030204" pitchFamily="18" charset="0"/>
                            </a:rPr>
                          </m:ctrlPr>
                        </m:funcPr>
                        <m:fName>
                          <m:r>
                            <m:rPr>
                              <m:sty m:val="p"/>
                            </m:rPr>
                            <a:rPr lang="it-IT" sz="2400" b="0" i="0" smtClean="0">
                              <a:latin typeface="Cambria Math" panose="02040503050406030204" pitchFamily="18" charset="0"/>
                              <a:ea typeface="Cambria Math" panose="02040503050406030204" pitchFamily="18" charset="0"/>
                            </a:rPr>
                            <m:t>tanh</m:t>
                          </m:r>
                        </m:fName>
                        <m:e>
                          <m:d>
                            <m:dPr>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𝑐</m:t>
                                  </m:r>
                                </m:e>
                                <m:sub>
                                  <m:r>
                                    <a:rPr lang="it-IT" sz="2400" b="0" i="1" smtClean="0">
                                      <a:latin typeface="Cambria Math" panose="02040503050406030204" pitchFamily="18" charset="0"/>
                                      <a:ea typeface="Cambria Math" panose="02040503050406030204" pitchFamily="18" charset="0"/>
                                    </a:rPr>
                                    <m:t>𝑘</m:t>
                                  </m:r>
                                </m:sub>
                              </m:sSub>
                            </m:e>
                          </m:d>
                        </m:e>
                      </m:func>
                    </m:oMath>
                  </a14:m>
                  <a:endParaRPr lang="en-US" sz="2400" dirty="0"/>
                </a:p>
              </p:txBody>
            </p:sp>
          </mc:Choice>
          <mc:Fallback xmlns="">
            <p:sp>
              <p:nvSpPr>
                <p:cNvPr id="20" name="TextBox 20"/>
                <p:cNvSpPr txBox="1">
                  <a:spLocks noRot="1" noChangeAspect="1" noMove="1" noResize="1" noEditPoints="1" noAdjustHandles="1" noChangeArrowheads="1" noChangeShapeType="1" noTextEdit="1"/>
                </p:cNvSpPr>
                <p:nvPr/>
              </p:nvSpPr>
              <p:spPr>
                <a:xfrm>
                  <a:off x="0" y="-38100"/>
                  <a:ext cx="8386254" cy="3067520"/>
                </a:xfrm>
                <a:prstGeom prst="rect">
                  <a:avLst/>
                </a:prstGeom>
                <a:blipFill>
                  <a:blip r:embed="rId5"/>
                  <a:stretch>
                    <a:fillRect l="-872" t="-2653" b="-6101"/>
                  </a:stretch>
                </a:blipFill>
              </p:spPr>
              <p:txBody>
                <a:bodyPr/>
                <a:lstStyle/>
                <a:p>
                  <a:r>
                    <a:rPr lang="en-IN">
                      <a:noFill/>
                    </a:rPr>
                    <a:t> </a:t>
                  </a:r>
                </a:p>
              </p:txBody>
            </p:sp>
          </mc:Fallback>
        </mc:AlternateContent>
      </p:grpSp>
      <p:grpSp>
        <p:nvGrpSpPr>
          <p:cNvPr id="21" name="Group 21"/>
          <p:cNvGrpSpPr/>
          <p:nvPr/>
        </p:nvGrpSpPr>
        <p:grpSpPr>
          <a:xfrm>
            <a:off x="9669410" y="7033062"/>
            <a:ext cx="6289689" cy="1658916"/>
            <a:chOff x="0" y="0"/>
            <a:chExt cx="8386252" cy="2211888"/>
          </a:xfrm>
        </p:grpSpPr>
        <p:sp>
          <p:nvSpPr>
            <p:cNvPr id="22" name="Freeform 22"/>
            <p:cNvSpPr/>
            <p:nvPr/>
          </p:nvSpPr>
          <p:spPr>
            <a:xfrm>
              <a:off x="0" y="0"/>
              <a:ext cx="8386252" cy="2211888"/>
            </a:xfrm>
            <a:custGeom>
              <a:avLst/>
              <a:gdLst/>
              <a:ahLst/>
              <a:cxnLst/>
              <a:rect l="l" t="t" r="r" b="b"/>
              <a:pathLst>
                <a:path w="8386252" h="2211888">
                  <a:moveTo>
                    <a:pt x="0" y="0"/>
                  </a:moveTo>
                  <a:lnTo>
                    <a:pt x="8386252" y="0"/>
                  </a:lnTo>
                  <a:lnTo>
                    <a:pt x="8386252" y="2211888"/>
                  </a:lnTo>
                  <a:lnTo>
                    <a:pt x="0" y="2211888"/>
                  </a:lnTo>
                  <a:close/>
                </a:path>
              </a:pathLst>
            </a:custGeom>
            <a:solidFill>
              <a:srgbClr val="000000">
                <a:alpha val="0"/>
              </a:srgbClr>
            </a:solidFill>
          </p:spPr>
        </p:sp>
        <mc:AlternateContent xmlns:mc="http://schemas.openxmlformats.org/markup-compatibility/2006" xmlns:a14="http://schemas.microsoft.com/office/drawing/2010/main">
          <mc:Choice Requires="a14">
            <p:sp>
              <p:nvSpPr>
                <p:cNvPr id="23" name="TextBox 23"/>
                <p:cNvSpPr txBox="1"/>
                <p:nvPr/>
              </p:nvSpPr>
              <p:spPr>
                <a:xfrm>
                  <a:off x="0" y="-38100"/>
                  <a:ext cx="8386252" cy="2249988"/>
                </a:xfrm>
                <a:prstGeom prst="rect">
                  <a:avLst/>
                </a:prstGeom>
              </p:spPr>
              <p:txBody>
                <a:bodyPr lIns="0" tIns="0" rIns="0" bIns="0" rtlCol="0" anchor="t"/>
                <a:lstStyle/>
                <a:p>
                  <a:pPr algn="ctr"/>
                  <a:r>
                    <a:rPr lang="it-IT" sz="2400" b="1" dirty="0"/>
                    <a:t>update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𝑧</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𝜎</m:t>
                      </m:r>
                      <m:d>
                        <m:dPr>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𝑧</m:t>
                              </m:r>
                            </m:sub>
                          </m:sSub>
                          <m:d>
                            <m:dPr>
                              <m:begChr m:val="["/>
                              <m:endChr m:val="]"/>
                              <m:ctrlPr>
                                <a:rPr lang="it-IT" sz="2400" b="0" i="1" smtClean="0">
                                  <a:latin typeface="Cambria Math" panose="02040503050406030204" pitchFamily="18" charset="0"/>
                                  <a:ea typeface="Cambria Math" panose="02040503050406030204" pitchFamily="18" charset="0"/>
                                </a:rPr>
                              </m:ctrlPr>
                            </m:d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h</m:t>
                                  </m:r>
                                </m:e>
                                <m:sub>
                                  <m:r>
                                    <a:rPr lang="it-IT" sz="2400" b="0" i="1" smtClean="0">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𝑥</m:t>
                                  </m:r>
                                </m:e>
                                <m:sub>
                                  <m:r>
                                    <a:rPr lang="it-IT" sz="2400" b="0" i="1" smtClean="0">
                                      <a:latin typeface="Cambria Math" panose="02040503050406030204" pitchFamily="18" charset="0"/>
                                      <a:ea typeface="Cambria Math" panose="02040503050406030204" pitchFamily="18" charset="0"/>
                                    </a:rPr>
                                    <m:t>𝑘</m:t>
                                  </m:r>
                                </m:sub>
                              </m:sSub>
                            </m:e>
                          </m:d>
                        </m:e>
                      </m:d>
                    </m:oMath>
                  </a14:m>
                  <a:endParaRPr lang="it-IT" sz="2400" b="0" dirty="0">
                    <a:ea typeface="Cambria Math" panose="02040503050406030204" pitchFamily="18" charset="0"/>
                  </a:endParaRPr>
                </a:p>
                <a:p>
                  <a:pPr algn="ctr"/>
                  <a:r>
                    <a:rPr lang="it-IT" sz="2400" b="1" dirty="0"/>
                    <a:t>reset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𝑟</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r>
                        <a:rPr lang="it-IT" sz="2400" i="1">
                          <a:latin typeface="Cambria Math" panose="02040503050406030204" pitchFamily="18" charset="0"/>
                          <a:ea typeface="Cambria Math" panose="02040503050406030204" pitchFamily="18" charset="0"/>
                        </a:rPr>
                        <m:t>𝜎</m:t>
                      </m:r>
                      <m:d>
                        <m:dPr>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𝑤</m:t>
                              </m:r>
                            </m:e>
                            <m:sub>
                              <m:r>
                                <a:rPr lang="it-IT" sz="2400" b="0" i="1" smtClean="0">
                                  <a:latin typeface="Cambria Math" panose="02040503050406030204" pitchFamily="18" charset="0"/>
                                  <a:ea typeface="Cambria Math" panose="02040503050406030204" pitchFamily="18" charset="0"/>
                                </a:rPr>
                                <m:t>𝑟</m:t>
                              </m:r>
                            </m:sub>
                          </m:sSub>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e>
                      </m:d>
                    </m:oMath>
                  </a14:m>
                  <a:endParaRPr lang="it-IT" sz="2400" dirty="0">
                    <a:ea typeface="Cambria Math" panose="02040503050406030204" pitchFamily="18" charset="0"/>
                  </a:endParaRPr>
                </a:p>
                <a:p>
                  <a:pPr algn="ctr"/>
                  <a:r>
                    <a:rPr lang="en-US" sz="2400" b="1" dirty="0"/>
                    <a:t>candidate values</a:t>
                  </a:r>
                  <a:r>
                    <a:rPr lang="en-US" sz="2400" dirty="0"/>
                    <a:t>: </a:t>
                  </a:r>
                  <a14:m>
                    <m:oMath xmlns:m="http://schemas.openxmlformats.org/officeDocument/2006/math">
                      <m:acc>
                        <m:accPr>
                          <m:chr m:val="̌"/>
                          <m:ctrlPr>
                            <a:rPr lang="en-US" sz="2400" i="1" smtClean="0">
                              <a:latin typeface="Cambria Math" panose="02040503050406030204" pitchFamily="18" charset="0"/>
                            </a:rPr>
                          </m:ctrlPr>
                        </m:acc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h</m:t>
                              </m:r>
                            </m:e>
                            <m:sub>
                              <m:r>
                                <a:rPr lang="it-IT" sz="2400" b="0" i="1" smtClean="0">
                                  <a:latin typeface="Cambria Math" panose="02040503050406030204" pitchFamily="18" charset="0"/>
                                </a:rPr>
                                <m:t>𝑘</m:t>
                              </m:r>
                            </m:sub>
                          </m:sSub>
                        </m:e>
                      </m:acc>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tanh</m:t>
                          </m:r>
                        </m:fName>
                        <m:e>
                          <m:d>
                            <m:dPr>
                              <m:ctrlPr>
                                <a:rPr lang="it-IT" sz="2400" b="0" i="1" smtClean="0">
                                  <a:latin typeface="Cambria Math" panose="02040503050406030204" pitchFamily="18" charset="0"/>
                                </a:rPr>
                              </m:ctrlPr>
                            </m:dPr>
                            <m:e>
                              <m:r>
                                <a:rPr lang="it-IT" sz="2400" i="1" smtClean="0">
                                  <a:latin typeface="Cambria Math" panose="02040503050406030204" pitchFamily="18" charset="0"/>
                                  <a:ea typeface="Cambria Math" panose="02040503050406030204" pitchFamily="18" charset="0"/>
                                </a:rPr>
                                <m:t>𝑤</m:t>
                              </m:r>
                              <m:d>
                                <m:dPr>
                                  <m:begChr m:val="["/>
                                  <m:endChr m:val="]"/>
                                  <m:ctrlPr>
                                    <a:rPr lang="it-IT" sz="2400" i="1">
                                      <a:latin typeface="Cambria Math" panose="02040503050406030204" pitchFamily="18" charset="0"/>
                                      <a:ea typeface="Cambria Math" panose="02040503050406030204" pitchFamily="18" charset="0"/>
                                    </a:rPr>
                                  </m:ctrlPr>
                                </m:dPr>
                                <m:e>
                                  <m:sSub>
                                    <m:sSubPr>
                                      <m:ctrlPr>
                                        <a:rPr lang="it-IT" sz="2400" i="1">
                                          <a:latin typeface="Cambria Math" panose="02040503050406030204" pitchFamily="18" charset="0"/>
                                          <a:ea typeface="Cambria Math" panose="02040503050406030204" pitchFamily="18" charset="0"/>
                                        </a:rPr>
                                      </m:ctrlPr>
                                    </m:sSubPr>
                                    <m:e>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𝑟</m:t>
                                          </m:r>
                                        </m:e>
                                        <m:sub>
                                          <m:r>
                                            <a:rPr lang="it-IT" sz="2400" b="0" i="1" smtClean="0">
                                              <a:latin typeface="Cambria Math" panose="02040503050406030204" pitchFamily="18" charset="0"/>
                                              <a:ea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h</m:t>
                                      </m:r>
                                    </m:e>
                                    <m:sub>
                                      <m:r>
                                        <a:rPr lang="it-IT" sz="2400" i="1">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i="1">
                                      <a:latin typeface="Cambria Math" panose="02040503050406030204" pitchFamily="18" charset="0"/>
                                      <a:ea typeface="Cambria Math" panose="02040503050406030204" pitchFamily="18" charset="0"/>
                                    </a:rPr>
                                    <m:t>,</m:t>
                                  </m:r>
                                  <m:sSub>
                                    <m:sSubPr>
                                      <m:ctrlPr>
                                        <a:rPr lang="it-IT" sz="2400" i="1">
                                          <a:latin typeface="Cambria Math" panose="02040503050406030204" pitchFamily="18" charset="0"/>
                                          <a:ea typeface="Cambria Math" panose="02040503050406030204" pitchFamily="18" charset="0"/>
                                        </a:rPr>
                                      </m:ctrlPr>
                                    </m:sSubPr>
                                    <m:e>
                                      <m:r>
                                        <a:rPr lang="it-IT" sz="2400" i="1">
                                          <a:latin typeface="Cambria Math" panose="02040503050406030204" pitchFamily="18" charset="0"/>
                                          <a:ea typeface="Cambria Math" panose="02040503050406030204" pitchFamily="18" charset="0"/>
                                        </a:rPr>
                                        <m:t>𝑥</m:t>
                                      </m:r>
                                    </m:e>
                                    <m:sub>
                                      <m:r>
                                        <a:rPr lang="it-IT" sz="2400" i="1">
                                          <a:latin typeface="Cambria Math" panose="02040503050406030204" pitchFamily="18" charset="0"/>
                                          <a:ea typeface="Cambria Math" panose="02040503050406030204" pitchFamily="18" charset="0"/>
                                        </a:rPr>
                                        <m:t>𝑘</m:t>
                                      </m:r>
                                    </m:sub>
                                  </m:sSub>
                                </m:e>
                              </m:d>
                            </m:e>
                          </m:d>
                        </m:e>
                      </m:func>
                    </m:oMath>
                  </a14:m>
                  <a:endParaRPr lang="en-US" sz="2400" dirty="0"/>
                </a:p>
                <a:p>
                  <a:pPr algn="ctr"/>
                  <a:r>
                    <a:rPr lang="it-IT" sz="2400" b="1" dirty="0"/>
                    <a:t>output gate</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h</m:t>
                          </m:r>
                        </m:e>
                        <m:sub>
                          <m:r>
                            <a:rPr lang="it-IT" sz="2400" b="0" i="1" smtClean="0">
                              <a:latin typeface="Cambria Math" panose="02040503050406030204" pitchFamily="18" charset="0"/>
                            </a:rPr>
                            <m:t>𝑘</m:t>
                          </m:r>
                        </m:sub>
                      </m:sSub>
                      <m:r>
                        <a:rPr lang="it-IT" sz="2400" b="0" i="1" smtClean="0">
                          <a:latin typeface="Cambria Math" panose="02040503050406030204" pitchFamily="18" charset="0"/>
                        </a:rPr>
                        <m:t>=</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1−</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𝑧</m:t>
                              </m:r>
                            </m:e>
                            <m:sub>
                              <m:r>
                                <a:rPr lang="it-IT" sz="2400" b="0" i="1" smtClean="0">
                                  <a:latin typeface="Cambria Math" panose="02040503050406030204" pitchFamily="18" charset="0"/>
                                </a:rPr>
                                <m:t>𝑘</m:t>
                              </m:r>
                            </m:sub>
                          </m:sSub>
                        </m:e>
                      </m:d>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h</m:t>
                          </m:r>
                        </m:e>
                        <m:sub>
                          <m:r>
                            <a:rPr lang="it-IT" sz="2400" b="0" i="1" smtClean="0">
                              <a:latin typeface="Cambria Math" panose="02040503050406030204" pitchFamily="18" charset="0"/>
                              <a:ea typeface="Cambria Math" panose="02040503050406030204" pitchFamily="18" charset="0"/>
                            </a:rPr>
                            <m:t>𝑘</m:t>
                          </m:r>
                          <m:r>
                            <a:rPr lang="it-IT" sz="2400" b="0" i="1" smtClean="0">
                              <a:latin typeface="Cambria Math" panose="02040503050406030204" pitchFamily="18" charset="0"/>
                              <a:ea typeface="Cambria Math" panose="02040503050406030204" pitchFamily="18" charset="0"/>
                            </a:rPr>
                            <m:t>−1</m:t>
                          </m:r>
                        </m:sub>
                      </m:sSub>
                      <m:r>
                        <a:rPr lang="it-IT" sz="2400" b="0" i="1" smtClean="0">
                          <a:latin typeface="Cambria Math" panose="02040503050406030204" pitchFamily="18" charset="0"/>
                          <a:ea typeface="Cambria Math" panose="02040503050406030204" pitchFamily="18" charset="0"/>
                        </a:rPr>
                        <m:t>+</m:t>
                      </m:r>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𝑧</m:t>
                          </m:r>
                        </m:e>
                        <m:sub>
                          <m:r>
                            <a:rPr lang="it-IT" sz="2400" b="0" i="1" smtClean="0">
                              <a:latin typeface="Cambria Math" panose="02040503050406030204" pitchFamily="18" charset="0"/>
                              <a:ea typeface="Cambria Math" panose="02040503050406030204" pitchFamily="18" charset="0"/>
                            </a:rPr>
                            <m:t>𝑘</m:t>
                          </m:r>
                        </m:sub>
                      </m:sSub>
                      <m:r>
                        <a:rPr lang="it-IT" sz="2400" b="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sSub>
                            <m:sSubPr>
                              <m:ctrlPr>
                                <a:rPr lang="it-IT" sz="2400" i="1">
                                  <a:latin typeface="Cambria Math" panose="02040503050406030204" pitchFamily="18" charset="0"/>
                                </a:rPr>
                              </m:ctrlPr>
                            </m:sSubPr>
                            <m:e>
                              <m:r>
                                <a:rPr lang="it-IT" sz="2400" i="1">
                                  <a:latin typeface="Cambria Math" panose="02040503050406030204" pitchFamily="18" charset="0"/>
                                </a:rPr>
                                <m:t>h</m:t>
                              </m:r>
                            </m:e>
                            <m:sub>
                              <m:r>
                                <a:rPr lang="it-IT" sz="2400" i="1">
                                  <a:latin typeface="Cambria Math" panose="02040503050406030204" pitchFamily="18" charset="0"/>
                                </a:rPr>
                                <m:t>𝑘</m:t>
                              </m:r>
                            </m:sub>
                          </m:sSub>
                        </m:e>
                      </m:acc>
                    </m:oMath>
                  </a14:m>
                  <a:endParaRPr lang="en-US" sz="2400" dirty="0"/>
                </a:p>
              </p:txBody>
            </p:sp>
          </mc:Choice>
          <mc:Fallback xmlns="">
            <p:sp>
              <p:nvSpPr>
                <p:cNvPr id="23" name="TextBox 23"/>
                <p:cNvSpPr txBox="1">
                  <a:spLocks noRot="1" noChangeAspect="1" noMove="1" noResize="1" noEditPoints="1" noAdjustHandles="1" noChangeArrowheads="1" noChangeShapeType="1" noTextEdit="1"/>
                </p:cNvSpPr>
                <p:nvPr/>
              </p:nvSpPr>
              <p:spPr>
                <a:xfrm>
                  <a:off x="0" y="-38100"/>
                  <a:ext cx="8386252" cy="2249988"/>
                </a:xfrm>
                <a:prstGeom prst="rect">
                  <a:avLst/>
                </a:prstGeom>
                <a:blipFill>
                  <a:blip r:embed="rId6"/>
                  <a:stretch>
                    <a:fillRect t="-5415" b="-361"/>
                  </a:stretch>
                </a:blipFill>
              </p:spPr>
              <p:txBody>
                <a:bodyPr/>
                <a:lstStyle/>
                <a:p>
                  <a:r>
                    <a:rPr lang="en-IN">
                      <a:noFill/>
                    </a:rPr>
                    <a:t> </a:t>
                  </a:r>
                </a:p>
              </p:txBody>
            </p:sp>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3999</Words>
  <Application>Microsoft Office PowerPoint</Application>
  <PresentationFormat>Custom</PresentationFormat>
  <Paragraphs>236</Paragraphs>
  <Slides>19</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Calibri (MS) Bold</vt:lpstr>
      <vt:lpstr>Times New Roman</vt:lpstr>
      <vt:lpstr>Cambria Math</vt:lpstr>
      <vt:lpstr>Calibri (MS)</vt:lpstr>
      <vt:lpstr>open sans</vt:lpstr>
      <vt:lpstr>open sans</vt:lpstr>
      <vt:lpstr>Arial Bold</vt:lpstr>
      <vt:lpstr>Arial</vt:lpstr>
      <vt:lpstr>Times New Roman Bold</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 Estimation Using the Feed-Forward Learning Approach and Machine Learning Techniques with Explainable Artificial Intelligence</dc:title>
  <dc:creator>Sayandeep Dey</dc:creator>
  <cp:lastModifiedBy>Sayandeep Dey</cp:lastModifiedBy>
  <cp:revision>3</cp:revision>
  <dcterms:created xsi:type="dcterms:W3CDTF">2006-08-16T00:00:00Z</dcterms:created>
  <dcterms:modified xsi:type="dcterms:W3CDTF">2025-03-30T20:34:45Z</dcterms:modified>
  <dc:identifier>DAGjOxQAPRs</dc:identifier>
</cp:coreProperties>
</file>